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77" r:id="rId3"/>
    <p:sldId id="265" r:id="rId4"/>
    <p:sldId id="282" r:id="rId5"/>
    <p:sldId id="283" r:id="rId6"/>
    <p:sldId id="284" r:id="rId7"/>
    <p:sldId id="285" r:id="rId8"/>
    <p:sldId id="299" r:id="rId9"/>
    <p:sldId id="297" r:id="rId10"/>
    <p:sldId id="289" r:id="rId11"/>
    <p:sldId id="290" r:id="rId12"/>
    <p:sldId id="291" r:id="rId13"/>
    <p:sldId id="292" r:id="rId14"/>
    <p:sldId id="300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</a:rPr>
              <a:t>соотношение планирования и деятельности в общем процессе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планирования и деятельности в общем процессе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D3-495C-A71C-35475203CD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D3-495C-A71C-35475203CD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D3-495C-A71C-35475203CD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D3-495C-A71C-35475203CD83}"/>
              </c:ext>
            </c:extLst>
          </c:dPt>
          <c:dLbls>
            <c:dLbl>
              <c:idx val="1"/>
              <c:layout>
                <c:manualLayout>
                  <c:x val="0.15749709663173936"/>
                  <c:y val="0.13187495450697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D3-495C-A71C-35475203C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2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планирование и анализ</c:v>
                </c:pt>
                <c:pt idx="1">
                  <c:v>деятельность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0.78600000000000003</c:v>
                </c:pt>
                <c:pt idx="1">
                  <c:v>0.214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72-49A9-82BD-1B2D9DB48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1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2481419437246942E-2"/>
          <c:y val="0.9092257217847769"/>
          <c:w val="0.74406198506220622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</a:rPr>
              <a:t>соотношение планирования и деятельности в общем процессе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соотншение планирования и деятельности в общем процессе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F-46C9-A5AB-00B26EC0CC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F-46C9-A5AB-00B26EC0CC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CF-46C9-A5AB-00B26EC0CC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CF-46C9-A5AB-00B26EC0CCFC}"/>
              </c:ext>
            </c:extLst>
          </c:dPt>
          <c:dLbls>
            <c:dLbl>
              <c:idx val="0"/>
              <c:layout>
                <c:manualLayout>
                  <c:x val="-0.22473937388234849"/>
                  <c:y val="-3.4130554969599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CF-46C9-A5AB-00B26EC0CCFC}"/>
                </c:ext>
              </c:extLst>
            </c:dLbl>
            <c:dLbl>
              <c:idx val="1"/>
              <c:layout>
                <c:manualLayout>
                  <c:x val="0.21032394817215797"/>
                  <c:y val="-7.99240888761614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CF-46C9-A5AB-00B26EC0C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планирование и анализ</c:v>
                </c:pt>
                <c:pt idx="1">
                  <c:v>деятельность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0.495</c:v>
                </c:pt>
                <c:pt idx="1">
                  <c:v>0.51500000000000001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E-4AA4-A61B-240A38A7F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93348103407117444"/>
          <c:w val="0.75728398000998887"/>
          <c:h val="5.1314712952084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4C739-F05B-4293-B9A8-9554AC5AEADD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3E156C22-469D-4557-899A-62FA5873AB6D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E38B9D46-C79E-4DB5-979E-5E12B753D8B1}" type="parTrans" cxnId="{84737562-440D-46FC-AC2A-2BE565B94E89}">
      <dgm:prSet/>
      <dgm:spPr/>
      <dgm:t>
        <a:bodyPr/>
        <a:lstStyle/>
        <a:p>
          <a:endParaRPr lang="ru-RU"/>
        </a:p>
      </dgm:t>
    </dgm:pt>
    <dgm:pt modelId="{0326061A-572B-4105-BF0C-EABCB368F635}" type="sibTrans" cxnId="{84737562-440D-46FC-AC2A-2BE565B94E89}">
      <dgm:prSet/>
      <dgm:spPr/>
      <dgm:t>
        <a:bodyPr/>
        <a:lstStyle/>
        <a:p>
          <a:endParaRPr lang="ru-RU"/>
        </a:p>
      </dgm:t>
    </dgm:pt>
    <dgm:pt modelId="{46B87C55-FB7E-4484-A42D-FD1AD7E677B6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CABECE8B-A24E-47EE-9A74-4C3CB44B4AEC}" type="parTrans" cxnId="{4057BBEF-CD47-4B6F-8326-EF1B3DB55AA8}">
      <dgm:prSet/>
      <dgm:spPr/>
      <dgm:t>
        <a:bodyPr/>
        <a:lstStyle/>
        <a:p>
          <a:endParaRPr lang="ru-RU"/>
        </a:p>
      </dgm:t>
    </dgm:pt>
    <dgm:pt modelId="{34D6922C-F663-4448-8D0D-9CB610B2C1EC}" type="sibTrans" cxnId="{4057BBEF-CD47-4B6F-8326-EF1B3DB55AA8}">
      <dgm:prSet/>
      <dgm:spPr/>
      <dgm:t>
        <a:bodyPr/>
        <a:lstStyle/>
        <a:p>
          <a:endParaRPr lang="ru-RU"/>
        </a:p>
      </dgm:t>
    </dgm:pt>
    <dgm:pt modelId="{1AC21790-A7D4-4B5B-8678-A491427AA4CE}">
      <dgm:prSet phldrT="[Текст]"/>
      <dgm:spPr/>
      <dgm:t>
        <a:bodyPr/>
        <a:lstStyle/>
        <a:p>
          <a:r>
            <a:rPr lang="ru-RU" dirty="0"/>
            <a:t>Уровень ОИВ</a:t>
          </a:r>
        </a:p>
      </dgm:t>
    </dgm:pt>
    <dgm:pt modelId="{A7D78A86-E780-4A60-942C-55FF3C84AE43}" type="parTrans" cxnId="{A978AF10-4105-4819-ADCE-BD2F58CA36E4}">
      <dgm:prSet/>
      <dgm:spPr/>
      <dgm:t>
        <a:bodyPr/>
        <a:lstStyle/>
        <a:p>
          <a:endParaRPr lang="ru-RU"/>
        </a:p>
      </dgm:t>
    </dgm:pt>
    <dgm:pt modelId="{6B384FF9-A1CF-4D80-848B-FC401E74DA53}" type="sibTrans" cxnId="{A978AF10-4105-4819-ADCE-BD2F58CA36E4}">
      <dgm:prSet/>
      <dgm:spPr/>
      <dgm:t>
        <a:bodyPr/>
        <a:lstStyle/>
        <a:p>
          <a:endParaRPr lang="ru-RU"/>
        </a:p>
      </dgm:t>
    </dgm:pt>
    <dgm:pt modelId="{080FD20E-F521-497B-B720-93C564263A78}" type="pres">
      <dgm:prSet presAssocID="{9BB4C739-F05B-4293-B9A8-9554AC5AEADD}" presName="Name0" presStyleCnt="0">
        <dgm:presLayoutVars>
          <dgm:dir/>
          <dgm:animLvl val="lvl"/>
          <dgm:resizeHandles val="exact"/>
        </dgm:presLayoutVars>
      </dgm:prSet>
      <dgm:spPr/>
    </dgm:pt>
    <dgm:pt modelId="{19C0404D-2684-4970-A069-244B340E2469}" type="pres">
      <dgm:prSet presAssocID="{3E156C22-469D-4557-899A-62FA5873AB6D}" presName="Name8" presStyleCnt="0"/>
      <dgm:spPr/>
    </dgm:pt>
    <dgm:pt modelId="{D808C9AB-3061-44F8-BCAE-034F87645264}" type="pres">
      <dgm:prSet presAssocID="{3E156C22-469D-4557-899A-62FA5873AB6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2F404-14B1-4EA8-9CAD-398629E735F4}" type="pres">
      <dgm:prSet presAssocID="{3E156C22-469D-4557-899A-62FA5873AB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CAA55-5651-47E5-9A3C-0A6A3D425F40}" type="pres">
      <dgm:prSet presAssocID="{46B87C55-FB7E-4484-A42D-FD1AD7E677B6}" presName="Name8" presStyleCnt="0"/>
      <dgm:spPr/>
    </dgm:pt>
    <dgm:pt modelId="{1C8D388A-0A92-4824-8690-EAD1BC6F705B}" type="pres">
      <dgm:prSet presAssocID="{46B87C55-FB7E-4484-A42D-FD1AD7E677B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B2DFF-5FF2-48E0-AF13-49FEFA29B2C3}" type="pres">
      <dgm:prSet presAssocID="{46B87C55-FB7E-4484-A42D-FD1AD7E677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1C9D-4030-474B-91E1-268CBA82622C}" type="pres">
      <dgm:prSet presAssocID="{1AC21790-A7D4-4B5B-8678-A491427AA4CE}" presName="Name8" presStyleCnt="0"/>
      <dgm:spPr/>
    </dgm:pt>
    <dgm:pt modelId="{F8D17BC6-6A3E-41E9-8009-70624EF64770}" type="pres">
      <dgm:prSet presAssocID="{1AC21790-A7D4-4B5B-8678-A491427AA4C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5C1D-6C25-4E35-BFDE-1888C630524B}" type="pres">
      <dgm:prSet presAssocID="{1AC21790-A7D4-4B5B-8678-A491427AA4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63404-EF9A-48DF-89DF-4CBDEA78817D}" type="presOf" srcId="{1AC21790-A7D4-4B5B-8678-A491427AA4CE}" destId="{F8D17BC6-6A3E-41E9-8009-70624EF64770}" srcOrd="0" destOrd="0" presId="urn:microsoft.com/office/officeart/2005/8/layout/pyramid1"/>
    <dgm:cxn modelId="{E612F163-3A3F-44D1-BBDC-4800F779D219}" type="presOf" srcId="{3E156C22-469D-4557-899A-62FA5873AB6D}" destId="{F0D2F404-14B1-4EA8-9CAD-398629E735F4}" srcOrd="1" destOrd="0" presId="urn:microsoft.com/office/officeart/2005/8/layout/pyramid1"/>
    <dgm:cxn modelId="{1A34E99F-764E-4A26-8983-6BE761C2330A}" type="presOf" srcId="{46B87C55-FB7E-4484-A42D-FD1AD7E677B6}" destId="{3A3B2DFF-5FF2-48E0-AF13-49FEFA29B2C3}" srcOrd="1" destOrd="0" presId="urn:microsoft.com/office/officeart/2005/8/layout/pyramid1"/>
    <dgm:cxn modelId="{4057BBEF-CD47-4B6F-8326-EF1B3DB55AA8}" srcId="{9BB4C739-F05B-4293-B9A8-9554AC5AEADD}" destId="{46B87C55-FB7E-4484-A42D-FD1AD7E677B6}" srcOrd="1" destOrd="0" parTransId="{CABECE8B-A24E-47EE-9A74-4C3CB44B4AEC}" sibTransId="{34D6922C-F663-4448-8D0D-9CB610B2C1EC}"/>
    <dgm:cxn modelId="{12D5C401-B823-435C-96C2-BED4E279D8B1}" type="presOf" srcId="{9BB4C739-F05B-4293-B9A8-9554AC5AEADD}" destId="{080FD20E-F521-497B-B720-93C564263A78}" srcOrd="0" destOrd="0" presId="urn:microsoft.com/office/officeart/2005/8/layout/pyramid1"/>
    <dgm:cxn modelId="{84737562-440D-46FC-AC2A-2BE565B94E89}" srcId="{9BB4C739-F05B-4293-B9A8-9554AC5AEADD}" destId="{3E156C22-469D-4557-899A-62FA5873AB6D}" srcOrd="0" destOrd="0" parTransId="{E38B9D46-C79E-4DB5-979E-5E12B753D8B1}" sibTransId="{0326061A-572B-4105-BF0C-EABCB368F635}"/>
    <dgm:cxn modelId="{A978AF10-4105-4819-ADCE-BD2F58CA36E4}" srcId="{9BB4C739-F05B-4293-B9A8-9554AC5AEADD}" destId="{1AC21790-A7D4-4B5B-8678-A491427AA4CE}" srcOrd="2" destOrd="0" parTransId="{A7D78A86-E780-4A60-942C-55FF3C84AE43}" sibTransId="{6B384FF9-A1CF-4D80-848B-FC401E74DA53}"/>
    <dgm:cxn modelId="{B303D131-BD09-4BEE-8EF0-8863E0A42492}" type="presOf" srcId="{46B87C55-FB7E-4484-A42D-FD1AD7E677B6}" destId="{1C8D388A-0A92-4824-8690-EAD1BC6F705B}" srcOrd="0" destOrd="0" presId="urn:microsoft.com/office/officeart/2005/8/layout/pyramid1"/>
    <dgm:cxn modelId="{08B3CF6B-A3A1-4241-9A6E-205BD9F7B262}" type="presOf" srcId="{3E156C22-469D-4557-899A-62FA5873AB6D}" destId="{D808C9AB-3061-44F8-BCAE-034F87645264}" srcOrd="0" destOrd="0" presId="urn:microsoft.com/office/officeart/2005/8/layout/pyramid1"/>
    <dgm:cxn modelId="{FCB36B5E-6884-4B90-BA7C-1A509A7D06E3}" type="presOf" srcId="{1AC21790-A7D4-4B5B-8678-A491427AA4CE}" destId="{8B895C1D-6C25-4E35-BFDE-1888C630524B}" srcOrd="1" destOrd="0" presId="urn:microsoft.com/office/officeart/2005/8/layout/pyramid1"/>
    <dgm:cxn modelId="{3A5A2E01-572B-49C7-90D5-2A2E39E0C0FC}" type="presParOf" srcId="{080FD20E-F521-497B-B720-93C564263A78}" destId="{19C0404D-2684-4970-A069-244B340E2469}" srcOrd="0" destOrd="0" presId="urn:microsoft.com/office/officeart/2005/8/layout/pyramid1"/>
    <dgm:cxn modelId="{5A3633D8-8454-47EB-A9AF-C80278F0E4F7}" type="presParOf" srcId="{19C0404D-2684-4970-A069-244B340E2469}" destId="{D808C9AB-3061-44F8-BCAE-034F87645264}" srcOrd="0" destOrd="0" presId="urn:microsoft.com/office/officeart/2005/8/layout/pyramid1"/>
    <dgm:cxn modelId="{FDD88847-75CB-4DB9-839D-5DDE680930BC}" type="presParOf" srcId="{19C0404D-2684-4970-A069-244B340E2469}" destId="{F0D2F404-14B1-4EA8-9CAD-398629E735F4}" srcOrd="1" destOrd="0" presId="urn:microsoft.com/office/officeart/2005/8/layout/pyramid1"/>
    <dgm:cxn modelId="{9D10F2ED-A3C1-47DE-96C2-E99368073F13}" type="presParOf" srcId="{080FD20E-F521-497B-B720-93C564263A78}" destId="{107CAA55-5651-47E5-9A3C-0A6A3D425F40}" srcOrd="1" destOrd="0" presId="urn:microsoft.com/office/officeart/2005/8/layout/pyramid1"/>
    <dgm:cxn modelId="{B56FBEB4-7AFD-41B3-9AA2-9EB914B5D358}" type="presParOf" srcId="{107CAA55-5651-47E5-9A3C-0A6A3D425F40}" destId="{1C8D388A-0A92-4824-8690-EAD1BC6F705B}" srcOrd="0" destOrd="0" presId="urn:microsoft.com/office/officeart/2005/8/layout/pyramid1"/>
    <dgm:cxn modelId="{17B27FD9-96AB-430E-BDCF-A45FD40F0D71}" type="presParOf" srcId="{107CAA55-5651-47E5-9A3C-0A6A3D425F40}" destId="{3A3B2DFF-5FF2-48E0-AF13-49FEFA29B2C3}" srcOrd="1" destOrd="0" presId="urn:microsoft.com/office/officeart/2005/8/layout/pyramid1"/>
    <dgm:cxn modelId="{148C4823-50F7-4473-9159-7FC51C5BC804}" type="presParOf" srcId="{080FD20E-F521-497B-B720-93C564263A78}" destId="{840A1C9D-4030-474B-91E1-268CBA82622C}" srcOrd="2" destOrd="0" presId="urn:microsoft.com/office/officeart/2005/8/layout/pyramid1"/>
    <dgm:cxn modelId="{E2FB0275-6909-4076-9E45-101DCFDE90D0}" type="presParOf" srcId="{840A1C9D-4030-474B-91E1-268CBA82622C}" destId="{F8D17BC6-6A3E-41E9-8009-70624EF64770}" srcOrd="0" destOrd="0" presId="urn:microsoft.com/office/officeart/2005/8/layout/pyramid1"/>
    <dgm:cxn modelId="{9FC42523-AD36-47C7-B039-1BB963125C15}" type="presParOf" srcId="{840A1C9D-4030-474B-91E1-268CBA82622C}" destId="{8B895C1D-6C25-4E35-BFDE-1888C63052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C9AB-3061-44F8-BCAE-034F87645264}">
      <dsp:nvSpPr>
        <dsp:cNvPr id="0" name=""/>
        <dsp:cNvSpPr/>
      </dsp:nvSpPr>
      <dsp:spPr>
        <a:xfrm>
          <a:off x="1368151" y="0"/>
          <a:ext cx="1368152" cy="146416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Федеральный уровень</a:t>
          </a:r>
        </a:p>
      </dsp:txBody>
      <dsp:txXfrm>
        <a:off x="1368151" y="0"/>
        <a:ext cx="1368152" cy="1464162"/>
      </dsp:txXfrm>
    </dsp:sp>
    <dsp:sp modelId="{1C8D388A-0A92-4824-8690-EAD1BC6F705B}">
      <dsp:nvSpPr>
        <dsp:cNvPr id="0" name=""/>
        <dsp:cNvSpPr/>
      </dsp:nvSpPr>
      <dsp:spPr>
        <a:xfrm>
          <a:off x="684075" y="1464162"/>
          <a:ext cx="2736304" cy="1464162"/>
        </a:xfrm>
        <a:prstGeom prst="trapezoid">
          <a:avLst>
            <a:gd name="adj" fmla="val 46721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Региональный уровень</a:t>
          </a:r>
        </a:p>
      </dsp:txBody>
      <dsp:txXfrm>
        <a:off x="1162929" y="1464162"/>
        <a:ext cx="1778597" cy="1464162"/>
      </dsp:txXfrm>
    </dsp:sp>
    <dsp:sp modelId="{F8D17BC6-6A3E-41E9-8009-70624EF64770}">
      <dsp:nvSpPr>
        <dsp:cNvPr id="0" name=""/>
        <dsp:cNvSpPr/>
      </dsp:nvSpPr>
      <dsp:spPr>
        <a:xfrm>
          <a:off x="0" y="2928325"/>
          <a:ext cx="4104456" cy="1464162"/>
        </a:xfrm>
        <a:prstGeom prst="trapezoid">
          <a:avLst>
            <a:gd name="adj" fmla="val 46721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Уровень ОИВ</a:t>
          </a:r>
        </a:p>
      </dsp:txBody>
      <dsp:txXfrm>
        <a:off x="718279" y="2928325"/>
        <a:ext cx="2667896" cy="1464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7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8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5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7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442" indent="-28709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372" indent="-2296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721" indent="-2296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7070" indent="-2296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26C6066-231E-49D1-B540-D5F48671BAFB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1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image" Target="../media/image2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tags" Target="../tags/tag3.xml"/><Relationship Id="rId16" Type="http://schemas.openxmlformats.org/officeDocument/2006/relationships/image" Target="../media/image43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18.emf"/><Relationship Id="rId15" Type="http://schemas.openxmlformats.org/officeDocument/2006/relationships/image" Target="../media/image42.png"/><Relationship Id="rId10" Type="http://schemas.openxmlformats.org/officeDocument/2006/relationships/image" Target="../media/image3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5587" y="116632"/>
            <a:ext cx="8637587" cy="72777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схемы действий для заучивания детьми упражнений по профилактики плоскостопия в средней группе»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167" y="1309688"/>
            <a:ext cx="8553907" cy="9755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1268" y="2420164"/>
            <a:ext cx="8464650" cy="15959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82762" y="1018447"/>
            <a:ext cx="179282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698" y="4075775"/>
            <a:ext cx="8483597" cy="10762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9635" y="2420164"/>
            <a:ext cx="223907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/>
                </a:solidFill>
              </a:rPr>
              <a:t>Обоснование выбора процесса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127" y="4230591"/>
            <a:ext cx="159712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 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650040" y="1326406"/>
            <a:ext cx="58302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Наименование органа местного  самоуправления: г. Белгород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Наименование отдела : МБДОУ д/с № 76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Границы процесса: от </a:t>
            </a:r>
            <a:r>
              <a:rPr lang="ru-RU" sz="1200" dirty="0" smtClean="0">
                <a:solidFill>
                  <a:srgbClr val="002060"/>
                </a:solidFill>
              </a:rPr>
              <a:t>начала  выполняемого комплекса  «Старт», </a:t>
            </a:r>
            <a:r>
              <a:rPr lang="ru-RU" sz="1200" dirty="0">
                <a:solidFill>
                  <a:srgbClr val="002060"/>
                </a:solidFill>
              </a:rPr>
              <a:t>д</a:t>
            </a:r>
            <a:r>
              <a:rPr lang="ru-RU" sz="1200" dirty="0" smtClean="0">
                <a:solidFill>
                  <a:srgbClr val="002060"/>
                </a:solidFill>
              </a:rPr>
              <a:t>о  конца выполняемого комплекса «Финиш».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Дата начала  </a:t>
            </a:r>
            <a:r>
              <a:rPr lang="ru-RU" sz="1200" dirty="0" smtClean="0">
                <a:solidFill>
                  <a:srgbClr val="FF0000"/>
                </a:solidFill>
              </a:rPr>
              <a:t>проекта:01.01.2021 </a:t>
            </a:r>
            <a:r>
              <a:rPr lang="ru-RU" sz="1200" dirty="0">
                <a:solidFill>
                  <a:srgbClr val="FF0000"/>
                </a:solidFill>
              </a:rPr>
              <a:t>г.    </a:t>
            </a:r>
            <a:r>
              <a:rPr lang="ru-RU" sz="1200" dirty="0">
                <a:solidFill>
                  <a:srgbClr val="002060"/>
                </a:solidFill>
              </a:rPr>
              <a:t>        Дата окончания </a:t>
            </a:r>
            <a:r>
              <a:rPr lang="ru-RU" sz="1200" dirty="0" smtClean="0">
                <a:solidFill>
                  <a:srgbClr val="FF0000"/>
                </a:solidFill>
              </a:rPr>
              <a:t>проекта:31.05.2021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59710" y="2711251"/>
            <a:ext cx="82288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>
              <a:buFont typeface="Arial" charset="0"/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Низкий уровень физической активности и инициативы детей при заучивания упражнений по профилактики плоскостопия.</a:t>
            </a: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Отсутствие виуализации: схемы действия для заучивания детьми упражнений по профилактики плоскостопия</a:t>
            </a: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Сокращение временных затрат связанных с организацией </a:t>
            </a:r>
            <a:r>
              <a:rPr lang="ru-RU" sz="1400" dirty="0" smtClean="0">
                <a:solidFill>
                  <a:srgbClr val="002060"/>
                </a:solidFill>
              </a:rPr>
              <a:t>проведения упражнений.</a:t>
            </a: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r>
              <a:rPr lang="ru-RU" sz="1400" dirty="0">
                <a:solidFill>
                  <a:srgbClr val="002060"/>
                </a:solidFill>
              </a:rPr>
              <a:t>Избыточные действия детей </a:t>
            </a:r>
            <a:r>
              <a:rPr lang="ru-RU" sz="1400" dirty="0" smtClean="0">
                <a:solidFill>
                  <a:srgbClr val="002060"/>
                </a:solidFill>
              </a:rPr>
              <a:t>при проведении профилактических  упражнений.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167" y="4504704"/>
            <a:ext cx="830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 smtClean="0">
                <a:solidFill>
                  <a:srgbClr val="002060"/>
                </a:solidFill>
              </a:rPr>
              <a:t>Оптимизация процесса выполнения детьми среднего дошкольного возраста профилактических упражнений с </a:t>
            </a:r>
            <a:r>
              <a:rPr lang="ru-RU" sz="1400" dirty="0">
                <a:solidFill>
                  <a:srgbClr val="002060"/>
                </a:solidFill>
              </a:rPr>
              <a:t>использованием  элементов визуализации </a:t>
            </a:r>
            <a:r>
              <a:rPr lang="ru-RU" sz="1400" dirty="0" smtClean="0"/>
              <a:t>схемы действий </a:t>
            </a:r>
            <a:r>
              <a:rPr lang="ru-RU" sz="1400" dirty="0">
                <a:solidFill>
                  <a:srgbClr val="002060"/>
                </a:solidFill>
              </a:rPr>
              <a:t>в ДОУ д/с №76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5783" y="5162523"/>
            <a:ext cx="8359624" cy="15961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16128" y="5157193"/>
            <a:ext cx="141183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/>
                </a:solidFill>
                <a:latin typeface="+mn-lt"/>
              </a:rPr>
              <a:t>Эффекты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421" y="5226784"/>
            <a:ext cx="81195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1.</a:t>
            </a:r>
            <a:r>
              <a:rPr lang="ru-RU" sz="1400" dirty="0" smtClean="0">
                <a:solidFill>
                  <a:srgbClr val="002060"/>
                </a:solidFill>
              </a:rPr>
              <a:t> Повышение уровня физической активности и инициативы детей при </a:t>
            </a:r>
            <a:r>
              <a:rPr lang="ru-RU" sz="1400" dirty="0">
                <a:solidFill>
                  <a:srgbClr val="002060"/>
                </a:solidFill>
              </a:rPr>
              <a:t>заучивания упражнений по профилактики плоскостопия.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2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  <a:r>
              <a:rPr lang="ru-RU" sz="1400" dirty="0" smtClean="0">
                <a:solidFill>
                  <a:srgbClr val="002060"/>
                </a:solidFill>
              </a:rPr>
              <a:t>Внедрение и использование визуализации: схемы действий для заучивания детьми упражнений по профилактике плоскостопия</a:t>
            </a:r>
            <a:endParaRPr lang="ru-RU" sz="14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3. Сокращение избыточных действий детей при организации и проведении </a:t>
            </a:r>
            <a:r>
              <a:rPr lang="ru-RU" sz="1400" dirty="0" smtClean="0">
                <a:solidFill>
                  <a:srgbClr val="002060"/>
                </a:solidFill>
              </a:rPr>
              <a:t>профилактических упражнений.</a:t>
            </a:r>
            <a:endParaRPr lang="ru-RU" sz="14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4. Минимизированы действия детей </a:t>
            </a:r>
            <a:r>
              <a:rPr lang="ru-RU" sz="1400" dirty="0" smtClean="0">
                <a:solidFill>
                  <a:srgbClr val="002060"/>
                </a:solidFill>
              </a:rPr>
              <a:t>при организации и проведении профилактических упражнений.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pic>
        <p:nvPicPr>
          <p:cNvPr id="10242" name="Picture 2" descr="C:\Users\user3\Desktop\папки2\проект Бережливый детский сад\МБДОУ дс № 76фото досок задач\IMG_8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49598"/>
            <a:ext cx="798761" cy="10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3\Desktop\папки2\проект Бережливый детский сад\МБДОУ дс № 76фото досок задач\IMG_8947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65" y="1651486"/>
            <a:ext cx="90185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64" y="773197"/>
            <a:ext cx="1303109" cy="17867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" y="885220"/>
            <a:ext cx="1394452" cy="16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71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/>
              <a:t>Достигнутые результаты (было и стало)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015" y="1272123"/>
            <a:ext cx="8636000" cy="54679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3600" y="1272123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026" y="4012781"/>
            <a:ext cx="26359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Устранили потери времени в процессе: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различных внешних элементов привлечения внимания детей: визуализация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действий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(песочные часы,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действий).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6726" y="3890941"/>
            <a:ext cx="201622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Организовали: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2"/>
              </a:solidFill>
              <a:latin typeface="+mn-l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 для запоминания детьми упражнений по профилактике плоскостопия. Визуализация схемы действий.</a:t>
            </a:r>
            <a:endParaRPr lang="ru-RU" alt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4949" y="3991776"/>
            <a:ext cx="2525712" cy="2523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Сформировалась команда единомышленников: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dirty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FF0000"/>
                </a:solidFill>
              </a:rPr>
              <a:t>Разработка и подбор  комплекса </a:t>
            </a:r>
            <a:r>
              <a:rPr lang="ru-RU" sz="1300" dirty="0" smtClean="0">
                <a:solidFill>
                  <a:srgbClr val="FF0000"/>
                </a:solidFill>
              </a:rPr>
              <a:t>упражнений </a:t>
            </a:r>
            <a:r>
              <a:rPr lang="ru-RU" sz="1300" dirty="0">
                <a:solidFill>
                  <a:srgbClr val="FF0000"/>
                </a:solidFill>
              </a:rPr>
              <a:t>по </a:t>
            </a:r>
            <a:r>
              <a:rPr lang="ru-RU" sz="1300" dirty="0" smtClean="0">
                <a:solidFill>
                  <a:srgbClr val="FF0000"/>
                </a:solidFill>
              </a:rPr>
              <a:t>профилактике плоскостопия у детей, снятие </a:t>
            </a:r>
            <a:r>
              <a:rPr lang="ru-RU" sz="1300" dirty="0">
                <a:solidFill>
                  <a:srgbClr val="FF0000"/>
                </a:solidFill>
              </a:rPr>
              <a:t>эмоционального напряжения индивидуального и группового характера, постоянный текущий анализ ситуации педагогом. Введение алгоритмов и </a:t>
            </a:r>
            <a:r>
              <a:rPr lang="ru-RU" sz="1300" dirty="0" smtClean="0">
                <a:solidFill>
                  <a:srgbClr val="FF0000"/>
                </a:solidFill>
              </a:rPr>
              <a:t>схемы действия.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710301" y="2492896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916768" y="2501919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01920"/>
            <a:ext cx="864096" cy="783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1296144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63" y="2501919"/>
            <a:ext cx="789821" cy="567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77" y="1580639"/>
            <a:ext cx="2454521" cy="2219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79" y="1579272"/>
            <a:ext cx="2450540" cy="2160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9272"/>
            <a:ext cx="2247526" cy="22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727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44475" y="397197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/>
              <a:t>Достигнутые результаты (было и стало)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6372199" y="1539636"/>
            <a:ext cx="2508275" cy="21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различных способов визуализации и внешних элементов, сигналов, помогающих детям подготовиться к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выполнению упражнений по профилактике плоскостопия.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общих простых правил и алгоритмов.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975697" y="1676159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7106430" y="1280797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975696" y="4084410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7106430" y="401224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96862" y="4212425"/>
            <a:ext cx="2238843" cy="21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Отсутствие: </a:t>
            </a:r>
          </a:p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визуализации 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заучивания детьми комплекса упражнений;</a:t>
            </a:r>
            <a:endParaRPr lang="ru-RU" altLang="ru-RU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  совместной и самостоятельной 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деятельности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</a:t>
            </a:r>
            <a:endParaRPr lang="ru-RU" altLang="ru-RU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6156176" y="4223317"/>
            <a:ext cx="2664295" cy="21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различных способов визуализации и внешних элементов, сигналов, помогающих детям 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и правильно     запомнить комплекс упражнений. 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общих простых правил и алгоритмов.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77518" y="1988186"/>
            <a:ext cx="2436172" cy="17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опыта, отсутствие знаний в  последовательности выполнения упражнений, незнание правил выполняемых упражнений.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2348881"/>
            <a:ext cx="283777" cy="648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1"/>
            <a:ext cx="648072" cy="57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19196"/>
            <a:ext cx="648071" cy="1098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5816" y="5013175"/>
            <a:ext cx="864096" cy="7200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6" y="1374293"/>
            <a:ext cx="1857043" cy="21017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95" y="1405750"/>
            <a:ext cx="1807515" cy="2070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87" y="4132180"/>
            <a:ext cx="1746411" cy="2092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79" y="4150360"/>
            <a:ext cx="1617893" cy="20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727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03122" y="1336822"/>
            <a:ext cx="8620478" cy="5030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/>
              <a:t>Достигнутые </a:t>
            </a:r>
            <a:r>
              <a:rPr lang="ru-RU" sz="2800" b="1" dirty="0" smtClean="0"/>
              <a:t>результаты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121" y="1412776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pic>
        <p:nvPicPr>
          <p:cNvPr id="99335" name="Picture 7" descr="https://im0-tub-ru.yandex.net/i?id=f37910d7c9fc4a5c5b8391f88c34ac78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36" y="1676750"/>
            <a:ext cx="1538111" cy="19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988839"/>
            <a:ext cx="1296145" cy="1179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10074"/>
            <a:ext cx="1800200" cy="1667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44516"/>
            <a:ext cx="928517" cy="1344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3"/>
            <a:ext cx="1152128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653135"/>
            <a:ext cx="1261712" cy="1224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7" y="1676750"/>
            <a:ext cx="3301645" cy="2097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50" y="1518561"/>
            <a:ext cx="2845754" cy="21596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4038207"/>
            <a:ext cx="2869539" cy="22821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6" y="4184713"/>
            <a:ext cx="2076550" cy="19891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46" y="3983681"/>
            <a:ext cx="2646558" cy="21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114300" y="4437063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664075" y="4437063"/>
            <a:ext cx="43719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476672"/>
            <a:ext cx="9144000" cy="633670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251"/>
            <a:ext cx="437008" cy="365125"/>
          </a:xfrm>
        </p:spPr>
        <p:txBody>
          <a:bodyPr/>
          <a:lstStyle/>
          <a:p>
            <a:r>
              <a:rPr lang="ru-RU" sz="1400" dirty="0"/>
              <a:t>16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0148" y="523419"/>
            <a:ext cx="1517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569197" y="523419"/>
            <a:ext cx="127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8384" y="277081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352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68" y="2708920"/>
            <a:ext cx="1054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45361" y="871334"/>
            <a:ext cx="44147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Franklin Gothic Medium" pitchFamily="34" charset="0"/>
              </a:rPr>
              <a:t>Время, затраченное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Franklin Gothic Medium" pitchFamily="34" charset="0"/>
              </a:rPr>
              <a:t>для выполнения комплекса упражнений,  на начальном этапе использования схемы действий детьми</a:t>
            </a:r>
            <a:endParaRPr lang="ru-RU" altLang="ru-RU" sz="16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Franklin Gothic Medium" pitchFamily="34" charset="0"/>
              </a:rPr>
              <a:t>32 </a:t>
            </a:r>
            <a:r>
              <a:rPr lang="ru-RU" altLang="ru-RU" sz="1600" dirty="0">
                <a:solidFill>
                  <a:schemeClr val="tx1"/>
                </a:solidFill>
                <a:latin typeface="Franklin Gothic Medium" pitchFamily="34" charset="0"/>
              </a:rPr>
              <a:t>минут в день </a:t>
            </a:r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4579177" y="861973"/>
            <a:ext cx="44147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Franklin Gothic Medium" pitchFamily="34" charset="0"/>
              </a:rPr>
              <a:t>Время, затраченное </a:t>
            </a:r>
            <a:r>
              <a:rPr lang="ru-RU" altLang="ru-RU" sz="1600" dirty="0" smtClean="0">
                <a:solidFill>
                  <a:schemeClr val="tx1"/>
                </a:solidFill>
                <a:latin typeface="Franklin Gothic Medium" pitchFamily="34" charset="0"/>
              </a:rPr>
              <a:t>для выполнения комплекса упражнений, на последующих этапах с использованием схемы действий детьми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Franklin Gothic Medium" pitchFamily="34" charset="0"/>
              </a:rPr>
              <a:t>24 минут в день</a:t>
            </a:r>
            <a:endParaRPr lang="ru-RU" altLang="ru-RU" sz="16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Franklin Gothic Medium" pitchFamily="34" charset="0"/>
              </a:rPr>
              <a:t>  </a:t>
            </a:r>
            <a:endParaRPr lang="ru-RU" altLang="ru-RU" sz="16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85402091"/>
              </p:ext>
            </p:extLst>
          </p:nvPr>
        </p:nvGraphicFramePr>
        <p:xfrm>
          <a:off x="4632324" y="2471574"/>
          <a:ext cx="445306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46974609"/>
              </p:ext>
            </p:extLst>
          </p:nvPr>
        </p:nvGraphicFramePr>
        <p:xfrm>
          <a:off x="137046" y="2496653"/>
          <a:ext cx="4438130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3"/>
            <a:ext cx="1656184" cy="1008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204863"/>
            <a:ext cx="2448272" cy="1008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4374613"/>
            <a:ext cx="2448272" cy="1800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715990"/>
            <a:ext cx="2304256" cy="137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0" y="1340769"/>
            <a:ext cx="3736982" cy="2524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9"/>
            <a:ext cx="3675274" cy="25111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0" y="4084461"/>
            <a:ext cx="3736982" cy="2623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58384"/>
            <a:ext cx="3675274" cy="26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44475" y="3868692"/>
            <a:ext cx="8621712" cy="27821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38" y="1267717"/>
            <a:ext cx="8637588" cy="24438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Arial" charset="0"/>
                <a:cs typeface="Arial" charset="0"/>
              </a:rPr>
              <a:t>                         </a:t>
            </a:r>
          </a:p>
          <a:p>
            <a:pPr lvl="0"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Arial" charset="0"/>
                <a:cs typeface="Arial" charset="0"/>
              </a:rPr>
              <a:t>                                                                                           </a:t>
            </a:r>
          </a:p>
          <a:p>
            <a:pPr lvl="0" algn="ctr">
              <a:buClr>
                <a:srgbClr val="002960"/>
              </a:buClr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   </a:t>
            </a:r>
            <a:r>
              <a:rPr lang="ru-RU" altLang="ru-RU" sz="1200" b="1" kern="0" dirty="0" err="1" smtClean="0">
                <a:solidFill>
                  <a:srgbClr val="00295C"/>
                </a:solidFill>
                <a:latin typeface="Arial" charset="0"/>
                <a:cs typeface="Arial" charset="0"/>
              </a:rPr>
              <a:t>Чеснокова</a:t>
            </a: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Arial" charset="0"/>
                <a:cs typeface="Arial" charset="0"/>
              </a:rPr>
              <a:t>                                  </a:t>
            </a:r>
            <a:r>
              <a:rPr lang="ru-RU" altLang="ru-RU" sz="1200" b="1" kern="0" dirty="0" smtClean="0">
                <a:solidFill>
                  <a:srgbClr val="00295C"/>
                </a:solidFill>
                <a:latin typeface="Arial" charset="0"/>
                <a:cs typeface="Arial" charset="0"/>
              </a:rPr>
              <a:t>                                                                     Ольга Александровна</a:t>
            </a:r>
          </a:p>
          <a:p>
            <a:pPr lvl="0"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200" b="1" kern="0" dirty="0" smtClean="0">
                <a:solidFill>
                  <a:srgbClr val="00295C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  методист</a:t>
            </a: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>
              <a:buClr>
                <a:srgbClr val="002960"/>
              </a:buClr>
              <a:defRPr/>
            </a:pP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8362" y="1388980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3850" y="3989388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513012" y="3085870"/>
            <a:ext cx="263505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Arial" charset="0"/>
                <a:cs typeface="Arial" charset="0"/>
              </a:rPr>
              <a:t>Исаенко</a:t>
            </a:r>
          </a:p>
          <a:p>
            <a:pPr lvl="0" algn="ctr" defTabSz="914400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Arial" charset="0"/>
                <a:cs typeface="Arial" charset="0"/>
              </a:rPr>
              <a:t> Юлия </a:t>
            </a:r>
            <a:r>
              <a:rPr lang="ru-RU" altLang="ru-RU" sz="1200" b="1" kern="0" dirty="0" smtClean="0">
                <a:solidFill>
                  <a:srgbClr val="00295C"/>
                </a:solidFill>
                <a:latin typeface="Arial" charset="0"/>
                <a:cs typeface="Arial" charset="0"/>
              </a:rPr>
              <a:t>Михайловна </a:t>
            </a:r>
            <a:endParaRPr lang="ru-RU" altLang="ru-RU" sz="12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 defTabSz="914400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Arial" charset="0"/>
                <a:cs typeface="Arial" charset="0"/>
              </a:rPr>
              <a:t> заведующий</a:t>
            </a:r>
            <a:endParaRPr lang="ru-RU" altLang="ru-RU" sz="1200" kern="0" dirty="0">
              <a:solidFill>
                <a:srgbClr val="00295C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901761" y="1311986"/>
            <a:ext cx="1538288" cy="1539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148063" y="1252568"/>
            <a:ext cx="2155825" cy="1539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2939861" y="5756244"/>
            <a:ext cx="1462088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     Захарова 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    Татьяна                   Владимировна воспитатель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53"/>
          <p:cNvSpPr txBox="1">
            <a:spLocks noChangeArrowheads="1"/>
          </p:cNvSpPr>
          <p:nvPr/>
        </p:nvSpPr>
        <p:spPr bwMode="auto">
          <a:xfrm>
            <a:off x="6596342" y="5987313"/>
            <a:ext cx="1655114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>
              <a:buClr>
                <a:srgbClr val="002960"/>
              </a:buClr>
              <a:defRPr/>
            </a:pPr>
            <a:r>
              <a:rPr lang="ru-RU" altLang="ru-RU" sz="1100" b="1" kern="0" dirty="0" err="1" smtClean="0">
                <a:solidFill>
                  <a:srgbClr val="00295C"/>
                </a:solidFill>
                <a:latin typeface="Arial" charset="0"/>
                <a:cs typeface="Arial" charset="0"/>
              </a:rPr>
              <a:t>Бобенко</a:t>
            </a:r>
            <a:r>
              <a:rPr lang="ru-RU" altLang="ru-RU" sz="1100" b="1" kern="0" dirty="0" smtClean="0">
                <a:solidFill>
                  <a:srgbClr val="00295C"/>
                </a:solidFill>
                <a:latin typeface="Arial" charset="0"/>
                <a:cs typeface="Arial" charset="0"/>
              </a:rPr>
              <a:t> Юлия Алексеевна    </a:t>
            </a:r>
            <a:endParaRPr lang="ru-RU" altLang="ru-RU" sz="1100" b="1" kern="0" dirty="0">
              <a:solidFill>
                <a:srgbClr val="00295C"/>
              </a:solidFill>
              <a:latin typeface="Arial" charset="0"/>
              <a:cs typeface="Arial" charset="0"/>
            </a:endParaRPr>
          </a:p>
          <a:p>
            <a:pPr lvl="0" algn="ctr" defTabSz="914400">
              <a:buClr>
                <a:srgbClr val="002960"/>
              </a:buClr>
              <a:defRPr/>
            </a:pPr>
            <a:r>
              <a:rPr lang="ru-RU" altLang="ru-RU" sz="1100" b="1" kern="0" dirty="0">
                <a:solidFill>
                  <a:srgbClr val="00295C"/>
                </a:solidFill>
                <a:latin typeface="Arial" charset="0"/>
                <a:cs typeface="Arial" charset="0"/>
              </a:rPr>
              <a:t>воспитатель </a:t>
            </a:r>
          </a:p>
        </p:txBody>
      </p:sp>
      <p:pic>
        <p:nvPicPr>
          <p:cNvPr id="7" name="Picture 4" descr="C:\Users\user3\Downloads\эмблема МБДОУ 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" y="2137905"/>
            <a:ext cx="1564328" cy="15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9" y="4100504"/>
            <a:ext cx="1198100" cy="1498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100504"/>
            <a:ext cx="1224136" cy="1498621"/>
          </a:xfrm>
          <a:prstGeom prst="rect">
            <a:avLst/>
          </a:prstGeom>
        </p:spPr>
      </p:pic>
      <p:pic>
        <p:nvPicPr>
          <p:cNvPr id="4098" name="Picture 2" descr="http://mdou76.beluo31.ru/wp-content/uploads/2015/12/29-205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623091"/>
            <a:ext cx="962467" cy="13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1623091"/>
            <a:ext cx="1075704" cy="13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3</a:t>
            </a:fld>
            <a:endParaRPr lang="ru-RU" sz="14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7732" y="373490"/>
            <a:ext cx="8229600" cy="1042789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  <a:latin typeface="Franklin Gothic Medium" pitchFamily="34" charset="0"/>
                <a:ea typeface="+mn-ea"/>
                <a:cs typeface="Arial" charset="0"/>
              </a:rPr>
              <a:t>Введение в предметную область</a:t>
            </a:r>
            <a:br>
              <a:rPr lang="ru-RU" sz="3000" b="1" dirty="0">
                <a:solidFill>
                  <a:prstClr val="black"/>
                </a:solidFill>
                <a:latin typeface="Franklin Gothic Medium" pitchFamily="34" charset="0"/>
                <a:ea typeface="+mn-ea"/>
                <a:cs typeface="Arial" charset="0"/>
              </a:rPr>
            </a:br>
            <a:r>
              <a:rPr lang="ru-RU" sz="3000" b="1" dirty="0">
                <a:solidFill>
                  <a:prstClr val="black"/>
                </a:solidFill>
                <a:latin typeface="Franklin Gothic Medium" pitchFamily="34" charset="0"/>
                <a:ea typeface="+mn-ea"/>
                <a:cs typeface="Arial" charset="0"/>
              </a:rPr>
              <a:t>(описание ситуации «как есть»)</a:t>
            </a:r>
            <a:br>
              <a:rPr lang="ru-RU" sz="3000" b="1" dirty="0">
                <a:solidFill>
                  <a:prstClr val="black"/>
                </a:solidFill>
                <a:latin typeface="Franklin Gothic Medium" pitchFamily="34" charset="0"/>
                <a:ea typeface="+mn-ea"/>
                <a:cs typeface="Arial" charset="0"/>
              </a:rPr>
            </a:br>
            <a:r>
              <a:rPr lang="ru-RU" sz="3000" b="1" dirty="0">
                <a:solidFill>
                  <a:prstClr val="black"/>
                </a:solidFill>
                <a:latin typeface="Franklin Gothic Medium" pitchFamily="34" charset="0"/>
                <a:ea typeface="+mn-ea"/>
                <a:cs typeface="Arial" charset="0"/>
              </a:rPr>
              <a:t/>
            </a:r>
            <a:br>
              <a:rPr lang="ru-RU" sz="3000" b="1" dirty="0">
                <a:solidFill>
                  <a:prstClr val="black"/>
                </a:solidFill>
                <a:latin typeface="Franklin Gothic Medium" pitchFamily="34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692696"/>
            <a:ext cx="9128124" cy="7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dirty="0">
                <a:latin typeface="Franklin Gothic Medium" panose="020B0603020102020204" pitchFamily="34" charset="0"/>
              </a:rPr>
              <a:t>Карта текущего состояния процесса</a:t>
            </a:r>
            <a:br>
              <a:rPr lang="ru-RU" altLang="ru-RU" sz="2000" dirty="0">
                <a:latin typeface="Franklin Gothic Medium" panose="020B0603020102020204" pitchFamily="34" charset="0"/>
              </a:rPr>
            </a:br>
            <a:r>
              <a:rPr lang="ru-RU" altLang="ru-RU" sz="2000" dirty="0" smtClean="0">
                <a:latin typeface="Franklin Gothic Medium" panose="020B0603020102020204" pitchFamily="34" charset="0"/>
              </a:rPr>
              <a:t>«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схемы действий для заучивания детьми упражнений по профилактики плоскостопия в средней группе</a:t>
            </a:r>
            <a:r>
              <a:rPr lang="ru-RU" sz="2000" b="1" cap="all" dirty="0" smtClean="0">
                <a:latin typeface="Franklin Gothic Medium" pitchFamily="34" charset="0"/>
              </a:rPr>
              <a:t>»</a:t>
            </a:r>
            <a:endParaRPr lang="ru-RU" alt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681163" y="257651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ятно 1 60"/>
          <p:cNvSpPr/>
          <p:nvPr/>
        </p:nvSpPr>
        <p:spPr>
          <a:xfrm>
            <a:off x="4727923" y="5088093"/>
            <a:ext cx="522288" cy="5768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7" name="Пятно 1 60"/>
          <p:cNvSpPr/>
          <p:nvPr/>
        </p:nvSpPr>
        <p:spPr>
          <a:xfrm>
            <a:off x="4717604" y="5664909"/>
            <a:ext cx="542925" cy="50039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84039"/>
              </p:ext>
            </p:extLst>
          </p:nvPr>
        </p:nvGraphicFramePr>
        <p:xfrm>
          <a:off x="5352161" y="3798177"/>
          <a:ext cx="3419556" cy="29229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1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1922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Невнимательность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детей, при показе  воспитателем, техники выполнения упражнений.</a:t>
                      </a:r>
                      <a:endParaRPr lang="ru-RU" altLang="ru-RU" sz="12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alt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Психологический</a:t>
                      </a: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 стать босыми  ногами на гимнастическую дорожку.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Конфликтные ситуации во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выполнения 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упражнений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(Не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дистанции при выполнении упражнений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Неумение ходить на внутренней стороне стопы.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1353592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5.</a:t>
                      </a: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 желания в выполнении профилактических упражнений.</a:t>
                      </a: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3747330984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133462" y="3660759"/>
            <a:ext cx="359608" cy="14982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809111" y="4063999"/>
            <a:ext cx="234950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647344" y="4043424"/>
            <a:ext cx="865188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32мин</a:t>
            </a:r>
            <a:endParaRPr lang="ru-RU" dirty="0"/>
          </a:p>
        </p:txBody>
      </p:sp>
      <p:sp>
        <p:nvSpPr>
          <p:cNvPr id="45" name="Пятно 1 60"/>
          <p:cNvSpPr/>
          <p:nvPr/>
        </p:nvSpPr>
        <p:spPr>
          <a:xfrm>
            <a:off x="8316416" y="1420813"/>
            <a:ext cx="592472" cy="46768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2620017" y="2471737"/>
            <a:ext cx="244475" cy="2571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Пятно 1 60"/>
          <p:cNvSpPr/>
          <p:nvPr/>
        </p:nvSpPr>
        <p:spPr>
          <a:xfrm>
            <a:off x="4727923" y="3789423"/>
            <a:ext cx="522288" cy="60103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2" name="Пятно 1 60"/>
          <p:cNvSpPr/>
          <p:nvPr/>
        </p:nvSpPr>
        <p:spPr>
          <a:xfrm>
            <a:off x="4727923" y="4519932"/>
            <a:ext cx="522288" cy="49690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13908"/>
              </p:ext>
            </p:extLst>
          </p:nvPr>
        </p:nvGraphicFramePr>
        <p:xfrm>
          <a:off x="981950" y="1986756"/>
          <a:ext cx="1520497" cy="14059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0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35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 полного комплекса упражнений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593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мин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мин.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45684"/>
              </p:ext>
            </p:extLst>
          </p:nvPr>
        </p:nvGraphicFramePr>
        <p:xfrm>
          <a:off x="3044061" y="2012878"/>
          <a:ext cx="1515131" cy="122817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15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5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9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Повтор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упражнений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 –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15587"/>
              </p:ext>
            </p:extLst>
          </p:nvPr>
        </p:nvGraphicFramePr>
        <p:xfrm>
          <a:off x="4949912" y="2027004"/>
          <a:ext cx="1478635" cy="11189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78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9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5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Закрепление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упражнений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785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 –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2" name="Стрелка вправо 61"/>
          <p:cNvSpPr/>
          <p:nvPr/>
        </p:nvSpPr>
        <p:spPr>
          <a:xfrm>
            <a:off x="4629933" y="2414680"/>
            <a:ext cx="249238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54102"/>
              </p:ext>
            </p:extLst>
          </p:nvPr>
        </p:nvGraphicFramePr>
        <p:xfrm>
          <a:off x="6882062" y="1999457"/>
          <a:ext cx="1804738" cy="13471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4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12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0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всего комплекса упражнений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41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мин.- 11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6" name="Стрелка вправо 75"/>
          <p:cNvSpPr/>
          <p:nvPr/>
        </p:nvSpPr>
        <p:spPr>
          <a:xfrm>
            <a:off x="6578070" y="2467066"/>
            <a:ext cx="219075" cy="25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995092" y="1520496"/>
            <a:ext cx="562378" cy="38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5" name="Пятно 1 60"/>
          <p:cNvSpPr/>
          <p:nvPr/>
        </p:nvSpPr>
        <p:spPr>
          <a:xfrm>
            <a:off x="2085847" y="159831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047760" y="1578769"/>
            <a:ext cx="552450" cy="4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942529" y="1601792"/>
            <a:ext cx="56515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882062" y="1578769"/>
            <a:ext cx="622300" cy="40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2" y="1888492"/>
            <a:ext cx="726325" cy="1625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717" y="2420476"/>
            <a:ext cx="274344" cy="359695"/>
          </a:xfrm>
          <a:prstGeom prst="rect">
            <a:avLst/>
          </a:prstGeom>
        </p:spPr>
      </p:pic>
      <p:sp>
        <p:nvSpPr>
          <p:cNvPr id="71" name="Пятно 1 60"/>
          <p:cNvSpPr/>
          <p:nvPr/>
        </p:nvSpPr>
        <p:spPr>
          <a:xfrm>
            <a:off x="4196129" y="1662445"/>
            <a:ext cx="585770" cy="55663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72" name="Пятно 1 60"/>
          <p:cNvSpPr/>
          <p:nvPr/>
        </p:nvSpPr>
        <p:spPr>
          <a:xfrm>
            <a:off x="6037358" y="1649198"/>
            <a:ext cx="559202" cy="50729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74" name="Пятно 1 60"/>
          <p:cNvSpPr/>
          <p:nvPr/>
        </p:nvSpPr>
        <p:spPr>
          <a:xfrm>
            <a:off x="7596336" y="1520496"/>
            <a:ext cx="468052" cy="42026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75" name="Пятно 1 60"/>
          <p:cNvSpPr/>
          <p:nvPr/>
        </p:nvSpPr>
        <p:spPr>
          <a:xfrm>
            <a:off x="4700142" y="6165305"/>
            <a:ext cx="550069" cy="64807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63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3167062" cy="3587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Пирамида проблем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288" y="115888"/>
            <a:ext cx="8686800" cy="8651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b="1" dirty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b="1" dirty="0">
                <a:solidFill>
                  <a:srgbClr val="464646"/>
                </a:solidFill>
              </a:rPr>
            </a:br>
            <a:r>
              <a:rPr lang="ru-RU" sz="3000" b="1" dirty="0">
                <a:solidFill>
                  <a:srgbClr val="464646"/>
                </a:solidFill>
              </a:rPr>
              <a:t>(описание ситуации «как есть»)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9638803"/>
              </p:ext>
            </p:extLst>
          </p:nvPr>
        </p:nvGraphicFramePr>
        <p:xfrm>
          <a:off x="200700" y="1823468"/>
          <a:ext cx="41044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ятно 1 88"/>
          <p:cNvSpPr/>
          <p:nvPr/>
        </p:nvSpPr>
        <p:spPr>
          <a:xfrm>
            <a:off x="4449054" y="3933056"/>
            <a:ext cx="460953" cy="481996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73638" y="1125538"/>
            <a:ext cx="3168650" cy="3587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rgbClr val="464646"/>
                </a:solidFill>
              </a:rPr>
              <a:t>Перечень проблем:</a:t>
            </a:r>
          </a:p>
        </p:txBody>
      </p:sp>
      <p:sp>
        <p:nvSpPr>
          <p:cNvPr id="15" name="Пятно 1 88"/>
          <p:cNvSpPr/>
          <p:nvPr/>
        </p:nvSpPr>
        <p:spPr>
          <a:xfrm>
            <a:off x="4440543" y="4555627"/>
            <a:ext cx="460953" cy="529557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6" name="Пятно 1 88"/>
          <p:cNvSpPr/>
          <p:nvPr/>
        </p:nvSpPr>
        <p:spPr>
          <a:xfrm>
            <a:off x="4416699" y="5225759"/>
            <a:ext cx="564513" cy="566428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4" name="Пятно 1 88"/>
          <p:cNvSpPr/>
          <p:nvPr/>
        </p:nvSpPr>
        <p:spPr>
          <a:xfrm>
            <a:off x="4446122" y="3212976"/>
            <a:ext cx="460953" cy="579505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0125" y="6572250"/>
            <a:ext cx="531813" cy="285750"/>
          </a:xfrm>
        </p:spPr>
        <p:txBody>
          <a:bodyPr/>
          <a:lstStyle/>
          <a:p>
            <a:pPr algn="ctr">
              <a:defRPr/>
            </a:pPr>
            <a:fld id="{665F7093-1B63-4552-81E3-3AEB9A14D1DF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21" name="Пятно 1 88"/>
          <p:cNvSpPr/>
          <p:nvPr/>
        </p:nvSpPr>
        <p:spPr>
          <a:xfrm>
            <a:off x="4446122" y="2564903"/>
            <a:ext cx="460953" cy="557445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3" name="Пятно 1 88"/>
          <p:cNvSpPr/>
          <p:nvPr/>
        </p:nvSpPr>
        <p:spPr>
          <a:xfrm>
            <a:off x="863931" y="4935976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9" name="Пятно 1 88"/>
          <p:cNvSpPr/>
          <p:nvPr/>
        </p:nvSpPr>
        <p:spPr>
          <a:xfrm>
            <a:off x="1402428" y="4930893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30" name="Пятно 1 88"/>
          <p:cNvSpPr/>
          <p:nvPr/>
        </p:nvSpPr>
        <p:spPr>
          <a:xfrm>
            <a:off x="1905039" y="4930893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1" name="Пятно 1 88"/>
          <p:cNvSpPr/>
          <p:nvPr/>
        </p:nvSpPr>
        <p:spPr>
          <a:xfrm>
            <a:off x="2407650" y="4904322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32" name="Пятно 1 88"/>
          <p:cNvSpPr/>
          <p:nvPr/>
        </p:nvSpPr>
        <p:spPr>
          <a:xfrm>
            <a:off x="2910261" y="4865719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22630"/>
              </p:ext>
            </p:extLst>
          </p:nvPr>
        </p:nvGraphicFramePr>
        <p:xfrm>
          <a:off x="5364088" y="2174680"/>
          <a:ext cx="2778200" cy="38127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78200">
                  <a:extLst>
                    <a:ext uri="{9D8B030D-6E8A-4147-A177-3AD203B41FA5}">
                      <a16:colId xmlns:a16="http://schemas.microsoft.com/office/drawing/2014/main" xmlns="" val="1666013885"/>
                    </a:ext>
                  </a:extLst>
                </a:gridCol>
              </a:tblGrid>
              <a:tr h="421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4127374612"/>
                  </a:ext>
                </a:extLst>
              </a:tr>
              <a:tr h="792761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Невнимательность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детей, при показе  воспитателем, техники выполнения упражнений.</a:t>
                      </a:r>
                      <a:endParaRPr lang="ru-RU" altLang="ru-RU" sz="12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1188338532"/>
                  </a:ext>
                </a:extLst>
              </a:tr>
              <a:tr h="642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alt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Психологический</a:t>
                      </a: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 стать босыми  ногами на гимнастическую дорожку.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2557521788"/>
                  </a:ext>
                </a:extLst>
              </a:tr>
              <a:tr h="8256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Конфликтные ситуации во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выполнения 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упражнений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(Не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дистанции при выполнении упражнений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164230375"/>
                  </a:ext>
                </a:extLst>
              </a:tr>
              <a:tr h="4586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Неумение ходить на внутренней стороне стопы.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4195001874"/>
                  </a:ext>
                </a:extLst>
              </a:tr>
              <a:tr h="642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 желания в выполнении профилактических упражнений.</a:t>
                      </a:r>
                      <a:endParaRPr lang="ru-RU" alt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397982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2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 dirty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029302" y="797617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tx2"/>
                </a:solidFill>
              </a:rPr>
              <a:t>Вклад в достижение цели, мин.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307318" y="1431705"/>
            <a:ext cx="202473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Невнимательность детей, при показе  воспитателем, техники выполнения упражнений.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528376" y="1652842"/>
            <a:ext cx="230425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мотивации, плохое настроение, низкая физической активности.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808676" y="1812016"/>
            <a:ext cx="1032557" cy="266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</a:t>
            </a:r>
            <a:r>
              <a:rPr lang="en-US" altLang="ru-RU" sz="1400" b="1" dirty="0" smtClean="0">
                <a:solidFill>
                  <a:schemeClr val="tx2"/>
                </a:solidFill>
              </a:rPr>
              <a:t>1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9691" y="1412776"/>
            <a:ext cx="8788870" cy="122413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2241309" y="181201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364771" y="184829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5171131" y="1524515"/>
            <a:ext cx="2073388" cy="9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Применение различных внешних элементов привлечения внимания детей: визуализация </a:t>
            </a:r>
            <a:r>
              <a:rPr lang="en-US" altLang="ru-RU" sz="1050" b="1" dirty="0" smtClean="0">
                <a:solidFill>
                  <a:srgbClr val="000000"/>
                </a:solidFill>
              </a:rPr>
              <a:t>{</a:t>
            </a:r>
            <a:r>
              <a:rPr lang="ru-RU" altLang="ru-RU" sz="1050" b="1" dirty="0" smtClean="0">
                <a:solidFill>
                  <a:srgbClr val="000000"/>
                </a:solidFill>
              </a:rPr>
              <a:t> схема действий).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33" name="Стрелка: вправо 3"/>
          <p:cNvSpPr/>
          <p:nvPr/>
        </p:nvSpPr>
        <p:spPr>
          <a:xfrm>
            <a:off x="4954947" y="1812016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Первопричина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«5 почему?»</a:t>
            </a: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196217" y="3017222"/>
            <a:ext cx="202473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страх стать босыми  ногами на гимнастическую дорожку.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129" y="2869833"/>
            <a:ext cx="8779104" cy="14789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2225573" y="331178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7352434" y="337021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: вправо 3"/>
          <p:cNvSpPr/>
          <p:nvPr/>
        </p:nvSpPr>
        <p:spPr>
          <a:xfrm>
            <a:off x="4937093" y="335198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191348" y="4539706"/>
            <a:ext cx="2202942" cy="15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ситуации во время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упражнений (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дистанции при выполнении упражнений</a:t>
            </a:r>
            <a:r>
              <a:rPr lang="ru-RU" altLang="ru-RU" sz="1200" b="1" dirty="0" smtClean="0">
                <a:solidFill>
                  <a:srgbClr val="000000"/>
                </a:solidFill>
              </a:rPr>
              <a:t>)</a:t>
            </a:r>
            <a:endParaRPr lang="ru-RU" altLang="ru-RU" sz="1200" b="1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0815" y="4450329"/>
            <a:ext cx="8765428" cy="2214428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" name="Стрелка: вправо 3"/>
          <p:cNvSpPr/>
          <p:nvPr/>
        </p:nvSpPr>
        <p:spPr>
          <a:xfrm>
            <a:off x="2353751" y="512936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7335810" y="506195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: вправо 3"/>
          <p:cNvSpPr/>
          <p:nvPr/>
        </p:nvSpPr>
        <p:spPr>
          <a:xfrm>
            <a:off x="4916015" y="507736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727060" y="3302606"/>
            <a:ext cx="1032557" cy="266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1-1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60" name="TextBox 41"/>
          <p:cNvSpPr txBox="1">
            <a:spLocks noChangeArrowheads="1"/>
          </p:cNvSpPr>
          <p:nvPr/>
        </p:nvSpPr>
        <p:spPr bwMode="auto">
          <a:xfrm>
            <a:off x="5142425" y="4515428"/>
            <a:ext cx="2206238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подбор  комплекса приемов по снятию эмоционального напряжения индивидуального и группового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характера.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алгоритмов и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 действий.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00"/>
              </a:solidFill>
            </a:endParaRPr>
          </a:p>
        </p:txBody>
      </p:sp>
      <p:sp>
        <p:nvSpPr>
          <p:cNvPr id="88" name="TextBox 41"/>
          <p:cNvSpPr txBox="1">
            <a:spLocks noChangeArrowheads="1"/>
          </p:cNvSpPr>
          <p:nvPr/>
        </p:nvSpPr>
        <p:spPr bwMode="auto">
          <a:xfrm>
            <a:off x="7755091" y="5063230"/>
            <a:ext cx="1032557" cy="266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9108" y="2928208"/>
            <a:ext cx="2417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недостаточно адаптирован в детском саду, индивидуальность характера, плохое настроение.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1307" y="2869833"/>
            <a:ext cx="1961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алгоритмов и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 действий.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эмоционального напряжения с помощью музыки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2706" y="4570537"/>
            <a:ext cx="2120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последовательности комплекса упражнений, отсутствие навыка в технике упражнений,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поведение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 dirty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288387" y="930198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tx2"/>
                </a:solidFill>
              </a:rPr>
              <a:t>Вклад в достижение цели, мин.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571455" y="960219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79313" y="960219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995427" y="960219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Первопричина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40872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«5 почему?»</a:t>
            </a: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54605" y="1671897"/>
            <a:ext cx="1981271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Неумение ходить на внутренней стороне стопы.</a:t>
            </a: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2527031" y="1692084"/>
            <a:ext cx="2304257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сложность упражнения, отсутствие концентрации внимания, отсутствие мотивации для достижения цели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: вправо 3"/>
          <p:cNvSpPr/>
          <p:nvPr/>
        </p:nvSpPr>
        <p:spPr>
          <a:xfrm>
            <a:off x="2253351" y="180743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7389757" y="198473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TextBox 41"/>
          <p:cNvSpPr txBox="1">
            <a:spLocks noChangeArrowheads="1"/>
          </p:cNvSpPr>
          <p:nvPr/>
        </p:nvSpPr>
        <p:spPr bwMode="auto">
          <a:xfrm>
            <a:off x="5157845" y="1479630"/>
            <a:ext cx="2208484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различных способов визуализации и внешних элементов, сигналов,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помогающих детям подготовиться к качественному выполнению упражнений. Показ техники упражнений.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общих простых правил и алгоритмов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право 3"/>
          <p:cNvSpPr/>
          <p:nvPr/>
        </p:nvSpPr>
        <p:spPr>
          <a:xfrm>
            <a:off x="4849438" y="198473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TextBox 41"/>
          <p:cNvSpPr txBox="1">
            <a:spLocks noChangeArrowheads="1"/>
          </p:cNvSpPr>
          <p:nvPr/>
        </p:nvSpPr>
        <p:spPr bwMode="auto">
          <a:xfrm>
            <a:off x="2294186" y="3908246"/>
            <a:ext cx="3071940" cy="20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/>
                <a:cs typeface="+mn-cs"/>
              </a:rPr>
              <a:t>Отсутствие личной инициативы и мотивации детей,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/>
                <a:cs typeface="+mn-cs"/>
              </a:rPr>
              <a:t>ожидание от педагога </a:t>
            </a:r>
            <a:r>
              <a:rPr lang="ru-RU" altLang="ru-RU" sz="1400" b="1" dirty="0" smtClean="0">
                <a:solidFill>
                  <a:srgbClr val="000000"/>
                </a:solidFill>
                <a:latin typeface="Calibri"/>
                <a:cs typeface="+mn-cs"/>
              </a:rPr>
              <a:t>задания, отсутствие   </a:t>
            </a:r>
            <a:endParaRPr lang="ru-RU" altLang="ru-RU" sz="1400" b="1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 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и самостоятельной 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деятельности .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872444" y="4323177"/>
            <a:ext cx="1032557" cy="266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6256" y="3860677"/>
            <a:ext cx="8905874" cy="217958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2113020" y="4316464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7636410" y="4349382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TextBox 41"/>
          <p:cNvSpPr txBox="1">
            <a:spLocks noChangeArrowheads="1"/>
          </p:cNvSpPr>
          <p:nvPr/>
        </p:nvSpPr>
        <p:spPr bwMode="auto">
          <a:xfrm>
            <a:off x="5553854" y="3705325"/>
            <a:ext cx="2214834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различных способов визуализации и внешних элементов, сигналов, помогающих детям подготовиться к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упражнений. Использовать систему поощрения (наклейки)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общих простых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правил, алгоритмов и схем действий.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: вправо 3"/>
          <p:cNvSpPr/>
          <p:nvPr/>
        </p:nvSpPr>
        <p:spPr>
          <a:xfrm>
            <a:off x="5396830" y="4319919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TextBox 41"/>
          <p:cNvSpPr txBox="1">
            <a:spLocks noChangeArrowheads="1"/>
          </p:cNvSpPr>
          <p:nvPr/>
        </p:nvSpPr>
        <p:spPr bwMode="auto">
          <a:xfrm>
            <a:off x="7794227" y="1933575"/>
            <a:ext cx="1032557" cy="266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336" y="4054215"/>
            <a:ext cx="19271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5.Отсутствие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 в выполнении профилактических упражнений.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313" y="1423386"/>
            <a:ext cx="8905874" cy="217958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-29511"/>
            <a:ext cx="8370533" cy="1274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244663"/>
            <a:ext cx="8686800" cy="7000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Карта текущего состояния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813" y="6527800"/>
            <a:ext cx="438150" cy="285750"/>
          </a:xfrm>
        </p:spPr>
        <p:txBody>
          <a:bodyPr/>
          <a:lstStyle/>
          <a:p>
            <a:pPr algn="ctr">
              <a:defRPr/>
            </a:pPr>
            <a:fld id="{C413DAE7-17BA-4981-A504-F12DEEB334FD}" type="slidenum">
              <a:rPr lang="ru-RU" sz="1300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7</a:t>
            </a:fld>
            <a:endParaRPr lang="ru-RU" sz="1300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2032069" y="3074693"/>
            <a:ext cx="479425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97100" y="3737194"/>
            <a:ext cx="461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ru-RU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4614930" y="3074693"/>
            <a:ext cx="533133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32610"/>
              </p:ext>
            </p:extLst>
          </p:nvPr>
        </p:nvGraphicFramePr>
        <p:xfrm>
          <a:off x="3163189" y="2708151"/>
          <a:ext cx="1410099" cy="333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76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воспитатель</a:t>
                      </a:r>
                    </a:p>
                  </a:txBody>
                  <a:tcPr marL="91516" marR="91516" marT="43022" marB="43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78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Введение алгоритмов и правил </a:t>
                      </a: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эффективного заучивания схемы действий. </a:t>
                      </a:r>
                      <a:r>
                        <a:rPr kumimoji="0" lang="ru-RU" alt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Визуализация </a:t>
                      </a: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группового  </a:t>
                      </a:r>
                      <a:r>
                        <a:rPr kumimoji="0" lang="ru-RU" alt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пространства</a:t>
                      </a: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Снятие эмоционального напряжения с помощью музыки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516" marR="91516" marT="43022" marB="43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9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- 1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</a:rPr>
                        <a:t>мин.</a:t>
                      </a:r>
                    </a:p>
                  </a:txBody>
                  <a:tcPr marL="91516" marR="91516" marT="43022" marB="430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91516" marR="91516" marT="43022" marB="43022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0" name="Штриховая стрелка вправо 89"/>
          <p:cNvSpPr/>
          <p:nvPr/>
        </p:nvSpPr>
        <p:spPr>
          <a:xfrm>
            <a:off x="7778546" y="3074693"/>
            <a:ext cx="494709" cy="301248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747223"/>
              </p:ext>
            </p:extLst>
          </p:nvPr>
        </p:nvGraphicFramePr>
        <p:xfrm>
          <a:off x="384056" y="2708150"/>
          <a:ext cx="1393825" cy="312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34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воспитатель</a:t>
                      </a:r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7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 различных внешних элементов привлечения внимания детей: </a:t>
                      </a: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визуализация: (  схема действий).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2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</a:rPr>
                        <a:t> -1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74" marR="91474" marT="45719" marB="45719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24782"/>
              </p:ext>
            </p:extLst>
          </p:nvPr>
        </p:nvGraphicFramePr>
        <p:xfrm>
          <a:off x="5881824" y="2552158"/>
          <a:ext cx="1714511" cy="328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17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воспитатель</a:t>
                      </a:r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0846">
                <a:tc gridSpan="2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ru-RU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подбор  комплекса приемов по снятию эмоционального напряжения индивидуального и группового характера. Введение алгоритмов и схем действий.</a:t>
                      </a:r>
                      <a:endParaRPr lang="ru-RU" altLang="ru-RU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8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1-2 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</a:rPr>
                        <a:t>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91404" marR="91404" marT="45282" marB="45282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7916131" y="3983415"/>
            <a:ext cx="503238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ru-RU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158" y="2154863"/>
            <a:ext cx="1944216" cy="38164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9" y="2154863"/>
            <a:ext cx="1845297" cy="40116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59" y="3127819"/>
            <a:ext cx="506476" cy="408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891" y="3141471"/>
            <a:ext cx="585267" cy="4023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280"/>
            <a:ext cx="8370533" cy="1274174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907704" y="1031874"/>
            <a:ext cx="5459290" cy="81294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Карта текущего состояния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2324" y="3552063"/>
            <a:ext cx="3411676" cy="202444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07573" y="3980774"/>
            <a:ext cx="2675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Экономия: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ВВП:</a:t>
            </a:r>
          </a:p>
          <a:p>
            <a:pPr algn="ctr"/>
            <a:r>
              <a:rPr lang="ru-RU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Кэф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</p:txBody>
      </p:sp>
    </p:spTree>
    <p:extLst>
      <p:ext uri="{BB962C8B-B14F-4D97-AF65-F5344CB8AC3E}">
        <p14:creationId xmlns:p14="http://schemas.microsoft.com/office/powerpoint/2010/main" val="7140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00427" y="1650886"/>
            <a:ext cx="504825" cy="38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28061" y="1654463"/>
            <a:ext cx="552450" cy="4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7414" name="Заголовок 1"/>
          <p:cNvSpPr>
            <a:spLocks noGrp="1"/>
          </p:cNvSpPr>
          <p:nvPr>
            <p:ph type="title"/>
          </p:nvPr>
        </p:nvSpPr>
        <p:spPr>
          <a:xfrm>
            <a:off x="82481" y="1096669"/>
            <a:ext cx="91440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>
                <a:latin typeface="Franklin Gothic Medium" panose="020B0603020102020204" pitchFamily="34" charset="0"/>
              </a:rPr>
              <a:t>Карта будущего состояния </a:t>
            </a:r>
            <a:r>
              <a:rPr lang="ru-RU" altLang="ru-RU" sz="2000" dirty="0" smtClean="0">
                <a:latin typeface="Franklin Gothic Medium" panose="020B0603020102020204" pitchFamily="34" charset="0"/>
              </a:rPr>
              <a:t>процесса</a:t>
            </a:r>
            <a:br>
              <a:rPr lang="ru-RU" altLang="ru-RU" sz="2000" dirty="0" smtClean="0">
                <a:latin typeface="Franklin Gothic Medium" panose="020B0603020102020204" pitchFamily="34" charset="0"/>
              </a:rPr>
            </a:br>
            <a:r>
              <a:rPr lang="ru-RU" altLang="ru-RU" sz="2000" dirty="0" smtClean="0">
                <a:latin typeface="Franklin Gothic Medium" panose="020B0603020102020204" pitchFamily="34" charset="0"/>
              </a:rPr>
              <a:t>«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Применение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схемы действий для заучивания детьми упражнений по профилактики плоскостопия в средней группе</a:t>
            </a:r>
            <a:r>
              <a:rPr lang="ru-RU" sz="2000" b="1" cap="all" dirty="0" smtClean="0">
                <a:latin typeface="Franklin Gothic Medium" pitchFamily="34" charset="0"/>
              </a:rPr>
              <a:t>»</a:t>
            </a:r>
            <a:r>
              <a:rPr lang="ru-RU" sz="2000" b="1" cap="all" dirty="0">
                <a:latin typeface="Franklin Gothic Medium" pitchFamily="34" charset="0"/>
              </a:rPr>
              <a:t/>
            </a:r>
            <a:br>
              <a:rPr lang="ru-RU" sz="2000" b="1" cap="all" dirty="0">
                <a:latin typeface="Franklin Gothic Medium" pitchFamily="34" charset="0"/>
              </a:rPr>
            </a:br>
            <a:endParaRPr lang="ru-RU" alt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470900" cy="6477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b="1" dirty="0">
                <a:solidFill>
                  <a:prstClr val="black"/>
                </a:solidFill>
                <a:latin typeface="Franklin Gothic Medium" pitchFamily="34" charset="0"/>
              </a:rPr>
              <a:t>Введение в предметную </a:t>
            </a:r>
            <a: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  <a:t>область</a:t>
            </a:r>
            <a:b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  <a:t>(описание </a:t>
            </a:r>
            <a:r>
              <a:rPr lang="ru-RU" sz="3000" b="1" dirty="0">
                <a:solidFill>
                  <a:prstClr val="black"/>
                </a:solidFill>
                <a:latin typeface="Franklin Gothic Medium" pitchFamily="34" charset="0"/>
              </a:rPr>
              <a:t>ситуации «как будет</a:t>
            </a:r>
            <a: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  <a:t>»)</a:t>
            </a:r>
            <a:endParaRPr lang="ru-RU" sz="30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835681" y="257553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940833" y="2554897"/>
            <a:ext cx="297660" cy="2365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7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77213" y="6494463"/>
            <a:ext cx="814387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3E25799-5004-437D-BC36-AD05BE7E486A}" type="slidenum">
              <a:rPr lang="ru-RU" altLang="ru-RU" sz="1200" b="1">
                <a:solidFill>
                  <a:srgbClr val="215968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b="1">
              <a:solidFill>
                <a:srgbClr val="215968"/>
              </a:solidFill>
              <a:latin typeface="Arial" charset="0"/>
            </a:endParaRPr>
          </a:p>
        </p:txBody>
      </p:sp>
      <p:sp>
        <p:nvSpPr>
          <p:cNvPr id="11" name="Пятно 1 60"/>
          <p:cNvSpPr/>
          <p:nvPr/>
        </p:nvSpPr>
        <p:spPr>
          <a:xfrm>
            <a:off x="4931246" y="5823892"/>
            <a:ext cx="522287" cy="4333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ru-RU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92369"/>
              </p:ext>
            </p:extLst>
          </p:nvPr>
        </p:nvGraphicFramePr>
        <p:xfrm>
          <a:off x="1100427" y="2022453"/>
          <a:ext cx="1520497" cy="1359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0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41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>
                          <a:solidFill>
                            <a:schemeClr val="lt1"/>
                          </a:solidFill>
                          <a:cs typeface="+mn-cs"/>
                        </a:rPr>
                        <a:t>Воспитатель</a:t>
                      </a:r>
                      <a:endParaRPr lang="ru-RU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8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 полного комплекса  упражнений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  <a:r>
                        <a:rPr lang="ru-RU" sz="1400" dirty="0" smtClean="0"/>
                        <a:t>мин</a:t>
                      </a:r>
                      <a:r>
                        <a:rPr lang="ru-RU" sz="1400" dirty="0"/>
                        <a:t>. –  </a:t>
                      </a:r>
                      <a:r>
                        <a:rPr lang="ru-RU" sz="1400" dirty="0" smtClean="0"/>
                        <a:t>3 </a:t>
                      </a:r>
                      <a:r>
                        <a:rPr lang="ru-RU" sz="1400" dirty="0"/>
                        <a:t>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76476"/>
              </p:ext>
            </p:extLst>
          </p:nvPr>
        </p:nvGraphicFramePr>
        <p:xfrm>
          <a:off x="5513081" y="5432401"/>
          <a:ext cx="3408362" cy="9807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08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2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Franklin Gothic Medium" pitchFamily="34" charset="0"/>
                      </a:endParaRPr>
                    </a:p>
                  </a:txBody>
                  <a:tcPr marL="91450" marR="91450" marT="45713" marB="457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Неумение ходить на внутренней стороне стопы.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650175" y="2033473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419872" y="3774686"/>
            <a:ext cx="1152128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sp>
        <p:nvSpPr>
          <p:cNvPr id="29724" name="Прямоугольник 54"/>
          <p:cNvSpPr>
            <a:spLocks noChangeArrowheads="1"/>
          </p:cNvSpPr>
          <p:nvPr/>
        </p:nvSpPr>
        <p:spPr bwMode="auto">
          <a:xfrm>
            <a:off x="5784559" y="5405034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Условные обозначения: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51484"/>
              </p:ext>
            </p:extLst>
          </p:nvPr>
        </p:nvGraphicFramePr>
        <p:xfrm>
          <a:off x="3328061" y="2139563"/>
          <a:ext cx="1436868" cy="13149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36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970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lt1"/>
                          </a:solidFill>
                          <a:cs typeface="+mn-cs"/>
                        </a:rPr>
                        <a:t>Воспитанники</a:t>
                      </a:r>
                      <a:endParaRPr lang="ru-RU" sz="12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Повтор упражнений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14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/>
                        <a:t>мин. </a:t>
                      </a:r>
                      <a:r>
                        <a:rPr lang="ru-RU" sz="1200" dirty="0" smtClean="0"/>
                        <a:t>–5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мин</a:t>
                      </a:r>
                      <a:r>
                        <a:rPr lang="ru-RU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50848"/>
              </p:ext>
            </p:extLst>
          </p:nvPr>
        </p:nvGraphicFramePr>
        <p:xfrm>
          <a:off x="5480204" y="2219903"/>
          <a:ext cx="1495346" cy="1249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5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642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lt1"/>
                          </a:solidFill>
                          <a:cs typeface="+mn-cs"/>
                        </a:rPr>
                        <a:t>Воспитанники</a:t>
                      </a:r>
                      <a:endParaRPr lang="ru-RU" sz="12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7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Закрепление упражнений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369">
                <a:tc>
                  <a:txBody>
                    <a:bodyPr/>
                    <a:lstStyle/>
                    <a:p>
                      <a:pPr algn="ctr"/>
                      <a:endParaRPr lang="ru-RU" sz="1200" baseline="0" dirty="0"/>
                    </a:p>
                    <a:p>
                      <a:pPr algn="ctr"/>
                      <a:r>
                        <a:rPr lang="ru-RU" sz="1200" baseline="0" dirty="0" smtClean="0"/>
                        <a:t>7 </a:t>
                      </a:r>
                      <a:r>
                        <a:rPr lang="ru-RU" sz="1200" dirty="0"/>
                        <a:t>мин. –  </a:t>
                      </a:r>
                      <a:r>
                        <a:rPr lang="ru-RU" sz="1200" dirty="0" smtClean="0"/>
                        <a:t>9 </a:t>
                      </a:r>
                      <a:r>
                        <a:rPr lang="ru-RU" sz="1200" dirty="0"/>
                        <a:t>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Пятно 1 60"/>
          <p:cNvSpPr/>
          <p:nvPr/>
        </p:nvSpPr>
        <p:spPr>
          <a:xfrm>
            <a:off x="6518356" y="187096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81653" y="1801958"/>
            <a:ext cx="56515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7217262" y="2459038"/>
            <a:ext cx="437098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3118"/>
              </p:ext>
            </p:extLst>
          </p:nvPr>
        </p:nvGraphicFramePr>
        <p:xfrm>
          <a:off x="870065" y="4038690"/>
          <a:ext cx="1606946" cy="15548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06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69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lt1"/>
                          </a:solidFill>
                          <a:cs typeface="+mn-cs"/>
                        </a:rPr>
                        <a:t>Воспитатель</a:t>
                      </a:r>
                      <a:endParaRPr lang="ru-RU" sz="12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всего комплекса упражнений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125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7 </a:t>
                      </a:r>
                      <a:r>
                        <a:rPr lang="ru-RU" sz="1200" dirty="0"/>
                        <a:t>мин. –  </a:t>
                      </a:r>
                      <a:r>
                        <a:rPr lang="ru-RU" sz="1200" dirty="0" smtClean="0"/>
                        <a:t>9 </a:t>
                      </a:r>
                      <a:r>
                        <a:rPr lang="ru-RU" sz="1200" dirty="0"/>
                        <a:t>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876898" y="3610598"/>
            <a:ext cx="622300" cy="40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08548" y="4287917"/>
            <a:ext cx="345920" cy="25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650503" y="4267595"/>
            <a:ext cx="370356" cy="289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218068"/>
            <a:ext cx="1428879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mtClean="0"/>
              <a:t>26 </a:t>
            </a:r>
            <a:r>
              <a:rPr lang="ru-RU" dirty="0" smtClean="0"/>
              <a:t>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9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1150</Words>
  <Application>Microsoft Office PowerPoint</Application>
  <PresentationFormat>Экран (4:3)</PresentationFormat>
  <Paragraphs>235</Paragraphs>
  <Slides>14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think-cell Slide</vt:lpstr>
      <vt:lpstr>Паспорт проекта:  «Применение схемы действий для заучивания детьми упражнений по профилактики плоскостопия в средней группе»</vt:lpstr>
      <vt:lpstr>Команда проекта </vt:lpstr>
      <vt:lpstr>Введение в предметную область (описание ситуации «как есть»)  </vt:lpstr>
      <vt:lpstr>Пирамида проблем</vt:lpstr>
      <vt:lpstr>Презентация PowerPoint</vt:lpstr>
      <vt:lpstr>Презентация PowerPoint</vt:lpstr>
      <vt:lpstr>Карта текущего состояния</vt:lpstr>
      <vt:lpstr>Карта текущего состояния</vt:lpstr>
      <vt:lpstr>Карта будущего состояния процесса «Применение схемы действий для заучивания детьми упражнений по профилактики плоскостопия в средней группе» </vt:lpstr>
      <vt:lpstr>Достигнутые результаты (было и стало) </vt:lpstr>
      <vt:lpstr>Достигнутые результаты (было и стало) </vt:lpstr>
      <vt:lpstr>Достигнутые результаты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user3</cp:lastModifiedBy>
  <cp:revision>286</cp:revision>
  <cp:lastPrinted>2021-04-20T09:59:06Z</cp:lastPrinted>
  <dcterms:created xsi:type="dcterms:W3CDTF">2018-08-20T14:01:12Z</dcterms:created>
  <dcterms:modified xsi:type="dcterms:W3CDTF">2021-04-21T07:47:46Z</dcterms:modified>
</cp:coreProperties>
</file>