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2"/>
  </p:notesMasterIdLst>
  <p:sldIdLst>
    <p:sldId id="295" r:id="rId2"/>
    <p:sldId id="299" r:id="rId3"/>
    <p:sldId id="288" r:id="rId4"/>
    <p:sldId id="289" r:id="rId5"/>
    <p:sldId id="290" r:id="rId6"/>
    <p:sldId id="292" r:id="rId7"/>
    <p:sldId id="296" r:id="rId8"/>
    <p:sldId id="293" r:id="rId9"/>
    <p:sldId id="297" r:id="rId10"/>
    <p:sldId id="29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18F"/>
    <a:srgbClr val="ABD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 snapToGrid="0">
      <p:cViewPr varScale="1">
        <p:scale>
          <a:sx n="80" d="100"/>
          <a:sy n="80" d="100"/>
        </p:scale>
        <p:origin x="-96" y="-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200" b="1" dirty="0" smtClean="0"/>
            <a:t>Федеральный </a:t>
          </a:r>
        </a:p>
        <a:p>
          <a:r>
            <a:rPr lang="ru-RU" sz="1200" b="1" dirty="0" smtClean="0"/>
            <a:t>уровень</a:t>
          </a:r>
          <a:endParaRPr lang="ru-RU" sz="1200" b="1" dirty="0"/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FFC000">
            <a:alpha val="70000"/>
          </a:srgbClr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chemeClr val="accent2">
            <a:lumMod val="75000"/>
            <a:alpha val="50000"/>
          </a:schemeClr>
        </a:solidFill>
      </dgm:spPr>
      <dgm:t>
        <a:bodyPr/>
        <a:lstStyle/>
        <a:p>
          <a:pPr algn="ctr"/>
          <a:r>
            <a:rPr lang="ru-RU" sz="1200" b="1" dirty="0" smtClean="0"/>
            <a:t>Уровень ДОУ</a:t>
          </a:r>
          <a:endParaRPr lang="ru-RU" sz="1200" b="1" dirty="0"/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203" custLinFactNeighborY="2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73" custLinFactNeighborY="-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0D9D31-66AD-4A4A-AD34-ACB679E142E5}" type="presOf" srcId="{F014B99B-BC0F-4D51-AA35-03139CBC5BDF}" destId="{158BBE6D-1C8E-4142-827F-B1B32D20364B}" srcOrd="1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9D860C29-5484-4A61-ACED-04F0FA71733C}" type="presOf" srcId="{CBB2EDB4-08BF-49DB-9282-C363CE23E3D0}" destId="{7099C5AD-A666-455F-9144-31509FAE35FB}" srcOrd="0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5FAC2E97-0FFF-44E5-B56E-F9A76528BC38}" type="presOf" srcId="{8380A261-4409-4C6B-8A07-0D64C5422F6D}" destId="{3405B94A-B110-4EB0-B99D-680A85764021}" srcOrd="0" destOrd="0" presId="urn:microsoft.com/office/officeart/2005/8/layout/pyramid1"/>
    <dgm:cxn modelId="{F64947D9-ED83-4EF6-B6BB-45A630AD7B1E}" type="presOf" srcId="{C055D918-0D48-44D3-9287-CAE1B93EB64A}" destId="{8C222443-D6D5-437E-8A06-7845FF64044F}" srcOrd="0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2DF42D19-875B-4A87-AC06-2075EA6DEE2C}" type="presOf" srcId="{CBB2EDB4-08BF-49DB-9282-C363CE23E3D0}" destId="{8064A9E2-4365-4891-A563-4210D9FE6047}" srcOrd="1" destOrd="0" presId="urn:microsoft.com/office/officeart/2005/8/layout/pyramid1"/>
    <dgm:cxn modelId="{8F12C802-F351-47E4-8950-AFA44E64BAB1}" type="presOf" srcId="{F014B99B-BC0F-4D51-AA35-03139CBC5BDF}" destId="{47753778-DDCD-4F66-8671-0963E55AC1AB}" srcOrd="0" destOrd="0" presId="urn:microsoft.com/office/officeart/2005/8/layout/pyramid1"/>
    <dgm:cxn modelId="{4725FCBE-B72D-46DC-BE23-04DFD7301FA8}" type="presOf" srcId="{8380A261-4409-4C6B-8A07-0D64C5422F6D}" destId="{EB789FCB-B92C-4A52-BB06-4A95FA62001B}" srcOrd="1" destOrd="0" presId="urn:microsoft.com/office/officeart/2005/8/layout/pyramid1"/>
    <dgm:cxn modelId="{CEA9D31A-C0A9-4559-BFB5-84A7C57060BF}" type="presParOf" srcId="{8C222443-D6D5-437E-8A06-7845FF64044F}" destId="{8E592AC7-B094-488F-86DE-8B46AA43A5F7}" srcOrd="0" destOrd="0" presId="urn:microsoft.com/office/officeart/2005/8/layout/pyramid1"/>
    <dgm:cxn modelId="{5EF7BC7C-CF2C-4631-A4F1-6AA97261EBE6}" type="presParOf" srcId="{8E592AC7-B094-488F-86DE-8B46AA43A5F7}" destId="{47753778-DDCD-4F66-8671-0963E55AC1AB}" srcOrd="0" destOrd="0" presId="urn:microsoft.com/office/officeart/2005/8/layout/pyramid1"/>
    <dgm:cxn modelId="{3501E941-E728-4788-AF9E-C39CB90E8D88}" type="presParOf" srcId="{8E592AC7-B094-488F-86DE-8B46AA43A5F7}" destId="{158BBE6D-1C8E-4142-827F-B1B32D20364B}" srcOrd="1" destOrd="0" presId="urn:microsoft.com/office/officeart/2005/8/layout/pyramid1"/>
    <dgm:cxn modelId="{FCE315BA-3876-4D39-B605-C4182FD34E0E}" type="presParOf" srcId="{8C222443-D6D5-437E-8A06-7845FF64044F}" destId="{08609C55-E487-4600-AFD0-8994D3888F22}" srcOrd="1" destOrd="0" presId="urn:microsoft.com/office/officeart/2005/8/layout/pyramid1"/>
    <dgm:cxn modelId="{60D6330C-E984-457C-A9DB-70BF6CA841AF}" type="presParOf" srcId="{08609C55-E487-4600-AFD0-8994D3888F22}" destId="{7099C5AD-A666-455F-9144-31509FAE35FB}" srcOrd="0" destOrd="0" presId="urn:microsoft.com/office/officeart/2005/8/layout/pyramid1"/>
    <dgm:cxn modelId="{3B8E618E-934A-4BE8-A9DB-D50818C26289}" type="presParOf" srcId="{08609C55-E487-4600-AFD0-8994D3888F22}" destId="{8064A9E2-4365-4891-A563-4210D9FE6047}" srcOrd="1" destOrd="0" presId="urn:microsoft.com/office/officeart/2005/8/layout/pyramid1"/>
    <dgm:cxn modelId="{F1F286F3-F4AD-40ED-BE33-300AC31C142B}" type="presParOf" srcId="{8C222443-D6D5-437E-8A06-7845FF64044F}" destId="{4E66420A-6794-4210-A8DC-A681DFE94B26}" srcOrd="2" destOrd="0" presId="urn:microsoft.com/office/officeart/2005/8/layout/pyramid1"/>
    <dgm:cxn modelId="{E60A5F5D-C49D-4421-A6B0-AD3808EC86B3}" type="presParOf" srcId="{4E66420A-6794-4210-A8DC-A681DFE94B26}" destId="{3405B94A-B110-4EB0-B99D-680A85764021}" srcOrd="0" destOrd="0" presId="urn:microsoft.com/office/officeart/2005/8/layout/pyramid1"/>
    <dgm:cxn modelId="{96DE35A4-A660-4F87-BF16-0338A9B382BC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9FECF-8F0A-4E12-B3E2-969DC7F4C804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0C1D19-B837-43F0-A660-44016C8D19C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14 МИН</a:t>
          </a:r>
          <a:endParaRPr lang="ru-RU" dirty="0"/>
        </a:p>
      </dgm:t>
    </dgm:pt>
    <dgm:pt modelId="{0396AED4-CCFF-4417-BC86-F397129A03D6}" type="parTrans" cxnId="{DEBFF146-911E-4BB0-BCAE-8401C0702327}">
      <dgm:prSet/>
      <dgm:spPr/>
      <dgm:t>
        <a:bodyPr/>
        <a:lstStyle/>
        <a:p>
          <a:endParaRPr lang="ru-RU"/>
        </a:p>
      </dgm:t>
    </dgm:pt>
    <dgm:pt modelId="{648885A7-5861-40EC-A4E4-A1D4EF01B1E3}" type="sibTrans" cxnId="{DEBFF146-911E-4BB0-BCAE-8401C0702327}">
      <dgm:prSet/>
      <dgm:spPr/>
      <dgm:t>
        <a:bodyPr/>
        <a:lstStyle/>
        <a:p>
          <a:endParaRPr lang="ru-RU"/>
        </a:p>
      </dgm:t>
    </dgm:pt>
    <dgm:pt modelId="{CF6768F4-5D7E-49FA-A503-0745A855210E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56%</a:t>
          </a:r>
          <a:endParaRPr lang="ru-RU" dirty="0"/>
        </a:p>
      </dgm:t>
    </dgm:pt>
    <dgm:pt modelId="{3FB56722-1FCF-4F0D-8A5C-1F31DA3182A9}" type="parTrans" cxnId="{B87A0CDA-C65A-4D7D-A601-E307E8177ABB}">
      <dgm:prSet/>
      <dgm:spPr/>
      <dgm:t>
        <a:bodyPr/>
        <a:lstStyle/>
        <a:p>
          <a:endParaRPr lang="ru-RU"/>
        </a:p>
      </dgm:t>
    </dgm:pt>
    <dgm:pt modelId="{510DC8DE-2126-4AA3-A068-DA6A5CC9E8E7}" type="sibTrans" cxnId="{B87A0CDA-C65A-4D7D-A601-E307E8177ABB}">
      <dgm:prSet/>
      <dgm:spPr/>
      <dgm:t>
        <a:bodyPr/>
        <a:lstStyle/>
        <a:p>
          <a:endParaRPr lang="ru-RU"/>
        </a:p>
      </dgm:t>
    </dgm:pt>
    <dgm:pt modelId="{776FA354-8653-4E10-8049-3AD246EE40C2}" type="pres">
      <dgm:prSet presAssocID="{0C59FECF-8F0A-4E12-B3E2-969DC7F4C80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56F9F-8CCF-4279-A0F1-01F679937398}" type="pres">
      <dgm:prSet presAssocID="{950C1D19-B837-43F0-A660-44016C8D19C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EC587-8F7A-4D0F-803B-77FE8F030947}" type="pres">
      <dgm:prSet presAssocID="{CF6768F4-5D7E-49FA-A503-0745A855210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1761ED-1D4F-44A9-AAA1-5010C3851D59}" type="presOf" srcId="{CF6768F4-5D7E-49FA-A503-0745A855210E}" destId="{F72EC587-8F7A-4D0F-803B-77FE8F030947}" srcOrd="0" destOrd="0" presId="urn:microsoft.com/office/officeart/2005/8/layout/arrow5"/>
    <dgm:cxn modelId="{DEBFF146-911E-4BB0-BCAE-8401C0702327}" srcId="{0C59FECF-8F0A-4E12-B3E2-969DC7F4C804}" destId="{950C1D19-B837-43F0-A660-44016C8D19C3}" srcOrd="0" destOrd="0" parTransId="{0396AED4-CCFF-4417-BC86-F397129A03D6}" sibTransId="{648885A7-5861-40EC-A4E4-A1D4EF01B1E3}"/>
    <dgm:cxn modelId="{4617CCE0-787F-475D-9F98-1329CF5A5327}" type="presOf" srcId="{950C1D19-B837-43F0-A660-44016C8D19C3}" destId="{0D456F9F-8CCF-4279-A0F1-01F679937398}" srcOrd="0" destOrd="0" presId="urn:microsoft.com/office/officeart/2005/8/layout/arrow5"/>
    <dgm:cxn modelId="{B87A0CDA-C65A-4D7D-A601-E307E8177ABB}" srcId="{0C59FECF-8F0A-4E12-B3E2-969DC7F4C804}" destId="{CF6768F4-5D7E-49FA-A503-0745A855210E}" srcOrd="1" destOrd="0" parTransId="{3FB56722-1FCF-4F0D-8A5C-1F31DA3182A9}" sibTransId="{510DC8DE-2126-4AA3-A068-DA6A5CC9E8E7}"/>
    <dgm:cxn modelId="{4E16A69E-E979-4A4A-B106-FB622F68958E}" type="presOf" srcId="{0C59FECF-8F0A-4E12-B3E2-969DC7F4C804}" destId="{776FA354-8653-4E10-8049-3AD246EE40C2}" srcOrd="0" destOrd="0" presId="urn:microsoft.com/office/officeart/2005/8/layout/arrow5"/>
    <dgm:cxn modelId="{24DDE8CD-5A7F-41D0-90BB-F058AE492902}" type="presParOf" srcId="{776FA354-8653-4E10-8049-3AD246EE40C2}" destId="{0D456F9F-8CCF-4279-A0F1-01F679937398}" srcOrd="0" destOrd="0" presId="urn:microsoft.com/office/officeart/2005/8/layout/arrow5"/>
    <dgm:cxn modelId="{102A7730-E035-48FD-BACC-29AA35C7F986}" type="presParOf" srcId="{776FA354-8653-4E10-8049-3AD246EE40C2}" destId="{F72EC587-8F7A-4D0F-803B-77FE8F03094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2494405" y="0"/>
          <a:ext cx="2494405" cy="1415050"/>
        </a:xfrm>
        <a:prstGeom prst="trapezoid">
          <a:avLst>
            <a:gd name="adj" fmla="val 88138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</a:t>
          </a:r>
          <a:endParaRPr lang="ru-RU" sz="1200" b="1" kern="1200" dirty="0"/>
        </a:p>
      </dsp:txBody>
      <dsp:txXfrm>
        <a:off x="2494405" y="0"/>
        <a:ext cx="2494405" cy="1415050"/>
      </dsp:txXfrm>
    </dsp:sp>
    <dsp:sp modelId="{7099C5AD-A666-455F-9144-31509FAE35FB}">
      <dsp:nvSpPr>
        <dsp:cNvPr id="0" name=""/>
        <dsp:cNvSpPr/>
      </dsp:nvSpPr>
      <dsp:spPr>
        <a:xfrm>
          <a:off x="1257329" y="1419238"/>
          <a:ext cx="4988810" cy="1415050"/>
        </a:xfrm>
        <a:prstGeom prst="trapezoid">
          <a:avLst>
            <a:gd name="adj" fmla="val 88138"/>
          </a:avLst>
        </a:prstGeom>
        <a:solidFill>
          <a:srgbClr val="FFC000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2130371" y="1419238"/>
        <a:ext cx="3242726" cy="1415050"/>
      </dsp:txXfrm>
    </dsp:sp>
    <dsp:sp modelId="{3405B94A-B110-4EB0-B99D-680A85764021}">
      <dsp:nvSpPr>
        <dsp:cNvPr id="0" name=""/>
        <dsp:cNvSpPr/>
      </dsp:nvSpPr>
      <dsp:spPr>
        <a:xfrm>
          <a:off x="0" y="2816388"/>
          <a:ext cx="7483216" cy="1415050"/>
        </a:xfrm>
        <a:prstGeom prst="trapezoid">
          <a:avLst>
            <a:gd name="adj" fmla="val 88138"/>
          </a:avLst>
        </a:prstGeom>
        <a:solidFill>
          <a:schemeClr val="accent2">
            <a:lumMod val="7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 ДОУ</a:t>
          </a:r>
          <a:endParaRPr lang="ru-RU" sz="1200" b="1" kern="1200" dirty="0"/>
        </a:p>
      </dsp:txBody>
      <dsp:txXfrm>
        <a:off x="1309562" y="2816388"/>
        <a:ext cx="4864090" cy="1415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56F9F-8CCF-4279-A0F1-01F679937398}">
      <dsp:nvSpPr>
        <dsp:cNvPr id="0" name=""/>
        <dsp:cNvSpPr/>
      </dsp:nvSpPr>
      <dsp:spPr>
        <a:xfrm rot="16200000">
          <a:off x="330" y="122258"/>
          <a:ext cx="1883791" cy="1883791"/>
        </a:xfrm>
        <a:prstGeom prst="downArrow">
          <a:avLst>
            <a:gd name="adj1" fmla="val 50000"/>
            <a:gd name="adj2" fmla="val 35000"/>
          </a:avLst>
        </a:prstGeom>
        <a:blipFill>
          <a:blip xmlns:r="http://schemas.openxmlformats.org/officeDocument/2006/relationships" r:embed="rId1">
            <a:duotone>
              <a:schemeClr val="accent2">
                <a:tint val="30000"/>
                <a:satMod val="300000"/>
              </a:schemeClr>
              <a:schemeClr val="accent2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14 МИН</a:t>
          </a:r>
          <a:endParaRPr lang="ru-RU" sz="2600" kern="1200" dirty="0"/>
        </a:p>
      </dsp:txBody>
      <dsp:txXfrm rot="5400000">
        <a:off x="331" y="593206"/>
        <a:ext cx="1554128" cy="941895"/>
      </dsp:txXfrm>
    </dsp:sp>
    <dsp:sp modelId="{F72EC587-8F7A-4D0F-803B-77FE8F030947}">
      <dsp:nvSpPr>
        <dsp:cNvPr id="0" name=""/>
        <dsp:cNvSpPr/>
      </dsp:nvSpPr>
      <dsp:spPr>
        <a:xfrm rot="5400000">
          <a:off x="1989377" y="122258"/>
          <a:ext cx="1883791" cy="1883791"/>
        </a:xfrm>
        <a:prstGeom prst="downArrow">
          <a:avLst>
            <a:gd name="adj1" fmla="val 50000"/>
            <a:gd name="adj2" fmla="val 35000"/>
          </a:avLst>
        </a:prstGeom>
        <a:blipFill>
          <a:blip xmlns:r="http://schemas.openxmlformats.org/officeDocument/2006/relationships" r:embed="rId1">
            <a:duotone>
              <a:schemeClr val="dk1">
                <a:tint val="30000"/>
                <a:satMod val="300000"/>
              </a:schemeClr>
              <a:schemeClr val="dk1"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dk1">
              <a:shade val="60000"/>
              <a:satMod val="11000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56%</a:t>
          </a:r>
          <a:endParaRPr lang="ru-RU" sz="2600" kern="1200" dirty="0"/>
        </a:p>
      </dsp:txBody>
      <dsp:txXfrm rot="-5400000">
        <a:off x="2319041" y="593206"/>
        <a:ext cx="1554128" cy="941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49D89-37B9-492C-987E-2683D0662647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F3353-0D50-4EEF-97F2-ACFB17A45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25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8501-3B49-49BD-834F-769B3A01D1A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7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17DA8A-3858-4C06-9B03-8B3F8DFD1BA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3EBA050-EC7F-4658-9A1D-3CDA904AB6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02684" y="211138"/>
            <a:ext cx="11531600" cy="817562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Паспорт проекта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одевания детей на прогулку с использованием песочных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часов»</a:t>
            </a:r>
            <a:endParaRPr lang="ru-RU" sz="1800" dirty="0" smtClean="0"/>
          </a:p>
        </p:txBody>
      </p:sp>
      <p:sp>
        <p:nvSpPr>
          <p:cNvPr id="5" name="Прямоугольник 4">
            <a:extLst/>
          </p:cNvPr>
          <p:cNvSpPr/>
          <p:nvPr/>
        </p:nvSpPr>
        <p:spPr>
          <a:xfrm>
            <a:off x="300567" y="1028700"/>
            <a:ext cx="11514667" cy="1457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>
            <a:extLst/>
          </p:cNvPr>
          <p:cNvSpPr/>
          <p:nvPr/>
        </p:nvSpPr>
        <p:spPr>
          <a:xfrm>
            <a:off x="396876" y="3031928"/>
            <a:ext cx="11514667" cy="9399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228600" lvl="0" indent="-228600">
              <a:buFont typeface="+mj-lt"/>
              <a:buAutoNum type="arabicPeriod"/>
              <a:defRPr/>
            </a:pPr>
            <a:r>
              <a:rPr lang="ru-RU" sz="1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потерь времени при выполнении ежедневных операций детьми и педагогами в режимных моментах (одевание на прогулку)</a:t>
            </a:r>
          </a:p>
          <a:p>
            <a:pPr marL="228600" indent="-228600">
              <a:buFont typeface="Wingdings 3" charset="2"/>
              <a:buAutoNum type="arabicPeriod"/>
              <a:defRPr/>
            </a:pPr>
            <a:r>
              <a:rPr lang="ru-RU" altLang="ru-RU" sz="1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Несовершенство отдельных микропроцессов у старших дошкольников</a:t>
            </a:r>
          </a:p>
          <a:p>
            <a:pPr marL="228600" indent="-228600">
              <a:buFont typeface="Wingdings 3" charset="2"/>
              <a:buAutoNum type="arabicPeriod"/>
              <a:defRPr/>
            </a:pPr>
            <a:r>
              <a:rPr lang="ru-RU" sz="1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Нерациональное использование  рабочего времени во время одевания  детей сотрудниками (нет единых требований)</a:t>
            </a:r>
          </a:p>
        </p:txBody>
      </p:sp>
      <p:sp>
        <p:nvSpPr>
          <p:cNvPr id="7" name="TextBox 6">
            <a:extLst/>
          </p:cNvPr>
          <p:cNvSpPr txBox="1"/>
          <p:nvPr/>
        </p:nvSpPr>
        <p:spPr>
          <a:xfrm>
            <a:off x="340784" y="1108076"/>
            <a:ext cx="205537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504D"/>
                </a:solidFill>
                <a:latin typeface="Calibri"/>
                <a:cs typeface="+mn-cs"/>
              </a:rPr>
              <a:t>Общая информация </a:t>
            </a:r>
          </a:p>
        </p:txBody>
      </p:sp>
      <p:sp>
        <p:nvSpPr>
          <p:cNvPr id="8" name="Прямоугольник 7">
            <a:extLst/>
          </p:cNvPr>
          <p:cNvSpPr/>
          <p:nvPr/>
        </p:nvSpPr>
        <p:spPr>
          <a:xfrm>
            <a:off x="406401" y="4105275"/>
            <a:ext cx="11495617" cy="10953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altLang="ru-RU" sz="1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потерь времени  на  процесс одевания детей в старших группах. Формирование детской самостоятельности в самообслуживании от микропроцесса до целостного процесса одевания. Создание комфортных условий для процесса одевания детей старшего дошкольного возраста (одевание на прогулку).  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512232" y="2724151"/>
            <a:ext cx="3169119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504D"/>
                </a:solidFill>
                <a:latin typeface="Calibri"/>
                <a:cs typeface="+mn-cs"/>
              </a:rPr>
              <a:t>Обоснование выбора процесса</a:t>
            </a: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512233" y="4027588"/>
            <a:ext cx="216429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C0504D"/>
                </a:solidFill>
                <a:latin typeface="Calibri"/>
                <a:cs typeface="+mn-cs"/>
              </a:rPr>
              <a:t>Цели проекта</a:t>
            </a:r>
            <a:endParaRPr lang="ru-RU" sz="1600" b="1" dirty="0">
              <a:solidFill>
                <a:srgbClr val="C0504D"/>
              </a:solidFill>
              <a:latin typeface="Calibri"/>
              <a:cs typeface="+mn-cs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266950" y="1069975"/>
            <a:ext cx="672267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органа местного  самоуправления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Управление образования администрации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города Белгорода.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Наименование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№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«</a:t>
            </a:r>
            <a:r>
              <a:rPr lang="ru-RU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Везелица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Границы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процесса: 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входа в раздевалку и до завершения процесса одевания ( выход на улицу) 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начала  проекта: 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01.01.2021 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Дата окончания проекта: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.05.2021 </a:t>
            </a:r>
            <a:r>
              <a:rPr lang="ru-RU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16" name="Прямоугольник 15">
            <a:extLst/>
          </p:cNvPr>
          <p:cNvSpPr/>
          <p:nvPr/>
        </p:nvSpPr>
        <p:spPr>
          <a:xfrm>
            <a:off x="382059" y="5200651"/>
            <a:ext cx="11495617" cy="14097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defTabSz="457200">
              <a:defRPr/>
            </a:pPr>
            <a:r>
              <a:rPr lang="ru-RU" sz="1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 благоприятных условий в группах для процесса одевания детей</a:t>
            </a:r>
          </a:p>
          <a:p>
            <a:pPr lvl="0" defTabSz="457200">
              <a:defRPr/>
            </a:pPr>
            <a:r>
              <a:rPr lang="ru-RU" sz="1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потерь времени на процесс одевания  детей  старшего дошкольного возраста на 14 минут  (с 34 минут до 20 минут).</a:t>
            </a:r>
          </a:p>
          <a:p>
            <a:pPr lvl="0" defTabSz="457200">
              <a:defRPr/>
            </a:pPr>
            <a:r>
              <a:rPr lang="ru-RU" altLang="ru-RU" sz="1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 активности и  самостоятельности детей к процессу одевания</a:t>
            </a:r>
          </a:p>
          <a:p>
            <a:pPr lvl="0" defTabSz="457200">
              <a:defRPr/>
            </a:pPr>
            <a:r>
              <a:rPr lang="ru-RU" altLang="ru-RU" sz="14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Рациональное использование  времени педагогами и  единство требований педагогов и родителей к процессу одевания детей на прогулку</a:t>
            </a:r>
          </a:p>
        </p:txBody>
      </p:sp>
      <p:sp>
        <p:nvSpPr>
          <p:cNvPr id="17" name="TextBox 16">
            <a:extLst/>
          </p:cNvPr>
          <p:cNvSpPr txBox="1"/>
          <p:nvPr/>
        </p:nvSpPr>
        <p:spPr>
          <a:xfrm>
            <a:off x="512234" y="5200651"/>
            <a:ext cx="216429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504D"/>
                </a:solidFill>
                <a:latin typeface="Calibri"/>
                <a:cs typeface="+mn-cs"/>
              </a:rPr>
              <a:t>Эффекты проекта</a:t>
            </a:r>
          </a:p>
        </p:txBody>
      </p:sp>
      <p:sp>
        <p:nvSpPr>
          <p:cNvPr id="16401" name="Номер слайда 2"/>
          <p:cNvSpPr>
            <a:spLocks noGrp="1"/>
          </p:cNvSpPr>
          <p:nvPr>
            <p:ph type="sldNum" sz="quarter" idx="12"/>
          </p:nvPr>
        </p:nvSpPr>
        <p:spPr bwMode="auto">
          <a:xfrm>
            <a:off x="9300633" y="6448426"/>
            <a:ext cx="28448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B744BE2-CB5C-462D-ABD8-F87F292B4222}" type="slidenum">
              <a:rPr lang="ru-RU" altLang="ru-RU" sz="1400" smtClean="0"/>
              <a:pPr/>
              <a:t>1</a:t>
            </a:fld>
            <a:endParaRPr lang="ru-RU" altLang="ru-RU" sz="1400" smtClean="0"/>
          </a:p>
        </p:txBody>
      </p:sp>
      <p:pic>
        <p:nvPicPr>
          <p:cNvPr id="1026" name="Picture 2" descr="C:\Users\Admin\Desktop\IMG-19272b401cb0d5d49b681c713c55469b-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031" y="1028700"/>
            <a:ext cx="1531202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в работе!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C:\Users\user3\Downloads\эмблема МБДОУ 7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974" y="3538998"/>
            <a:ext cx="1860197" cy="178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7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/>
          </p:cNvPr>
          <p:cNvSpPr/>
          <p:nvPr/>
        </p:nvSpPr>
        <p:spPr>
          <a:xfrm>
            <a:off x="675216" y="1239143"/>
            <a:ext cx="11516784" cy="244385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buClr>
                <a:srgbClr val="002960"/>
              </a:buClr>
              <a:defRPr/>
            </a:pPr>
            <a:endParaRPr lang="ru-RU" altLang="ru-RU" sz="1200" b="1" kern="0" dirty="0" smtClean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endParaRPr lang="ru-RU" altLang="ru-RU" sz="1200" b="1" kern="0" dirty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endParaRPr lang="ru-RU" altLang="ru-RU" sz="1200" b="1" kern="0" dirty="0" smtClean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endParaRPr lang="ru-RU" altLang="ru-RU" sz="1200" b="1" kern="0" dirty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endParaRPr lang="ru-RU" altLang="ru-RU" sz="1200" b="1" kern="0" dirty="0" smtClean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endParaRPr lang="ru-RU" altLang="ru-RU" sz="1200" b="1" kern="0" dirty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endParaRPr lang="ru-RU" altLang="ru-RU" sz="1200" b="1" kern="0" dirty="0" smtClean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endParaRPr lang="ru-RU" altLang="ru-RU" sz="1200" b="1" kern="0" dirty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r>
              <a:rPr lang="ru-RU" altLang="ru-RU" sz="1200" b="1" kern="0" dirty="0" smtClean="0">
                <a:solidFill>
                  <a:srgbClr val="00295C"/>
                </a:solidFill>
                <a:latin typeface="Arial" charset="0"/>
                <a:cs typeface="Arial" charset="0"/>
              </a:rPr>
              <a:t>                         </a:t>
            </a:r>
          </a:p>
          <a:p>
            <a:pPr lvl="0" algn="ctr">
              <a:buClr>
                <a:srgbClr val="002960"/>
              </a:buClr>
              <a:defRPr/>
            </a:pPr>
            <a:r>
              <a:rPr lang="ru-RU" altLang="ru-RU" sz="1200" b="1" kern="0" dirty="0">
                <a:solidFill>
                  <a:srgbClr val="00295C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200" b="1" kern="0" dirty="0" smtClean="0">
                <a:solidFill>
                  <a:srgbClr val="00295C"/>
                </a:solidFill>
                <a:latin typeface="Arial" charset="0"/>
                <a:cs typeface="Arial" charset="0"/>
              </a:rPr>
              <a:t>                                                                                          </a:t>
            </a:r>
          </a:p>
          <a:p>
            <a:pPr lvl="0" algn="ctr">
              <a:buClr>
                <a:srgbClr val="002960"/>
              </a:buClr>
              <a:defRPr/>
            </a:pPr>
            <a:r>
              <a:rPr lang="ru-RU" altLang="ru-RU" sz="1200" b="1" kern="0" dirty="0">
                <a:solidFill>
                  <a:srgbClr val="00295C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200" b="1" kern="0" dirty="0" smtClean="0">
                <a:solidFill>
                  <a:srgbClr val="00295C"/>
                </a:solidFill>
                <a:latin typeface="Arial" charset="0"/>
                <a:cs typeface="Arial" charset="0"/>
              </a:rPr>
              <a:t>                                                                                           </a:t>
            </a:r>
            <a:r>
              <a:rPr lang="ru-RU" altLang="ru-RU" sz="1200" b="1" kern="0" dirty="0" err="1" smtClean="0">
                <a:solidFill>
                  <a:srgbClr val="00295C"/>
                </a:solidFill>
                <a:latin typeface="Arial" charset="0"/>
                <a:cs typeface="Arial" charset="0"/>
              </a:rPr>
              <a:t>Чеснокова</a:t>
            </a:r>
            <a:endParaRPr lang="ru-RU" altLang="ru-RU" sz="1200" b="1" kern="0" dirty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>
              <a:buClr>
                <a:srgbClr val="002960"/>
              </a:buClr>
              <a:defRPr/>
            </a:pPr>
            <a:r>
              <a:rPr lang="ru-RU" altLang="ru-RU" sz="1200" b="1" kern="0" dirty="0" smtClean="0">
                <a:solidFill>
                  <a:srgbClr val="00295C"/>
                </a:solidFill>
                <a:latin typeface="Arial" charset="0"/>
                <a:cs typeface="Arial" charset="0"/>
              </a:rPr>
              <a:t>                                                                                              Ольга </a:t>
            </a:r>
            <a:r>
              <a:rPr lang="ru-RU" altLang="ru-RU" sz="1200" b="1" kern="0" dirty="0">
                <a:solidFill>
                  <a:srgbClr val="00295C"/>
                </a:solidFill>
                <a:latin typeface="Arial" charset="0"/>
                <a:cs typeface="Arial" charset="0"/>
              </a:rPr>
              <a:t>Александровна  </a:t>
            </a:r>
          </a:p>
          <a:p>
            <a:pPr lvl="0" algn="ctr">
              <a:buClr>
                <a:srgbClr val="002960"/>
              </a:buClr>
              <a:defRPr/>
            </a:pPr>
            <a:r>
              <a:rPr lang="ru-RU" altLang="ru-RU" sz="1200" b="1" kern="0" dirty="0" smtClean="0">
                <a:solidFill>
                  <a:srgbClr val="00295C"/>
                </a:solidFill>
                <a:latin typeface="Arial" charset="0"/>
                <a:cs typeface="Arial" charset="0"/>
              </a:rPr>
              <a:t>                                                                                                 старший  воспитатель</a:t>
            </a:r>
            <a:endParaRPr lang="ru-RU" altLang="ru-RU" sz="1200" b="1" kern="0" dirty="0">
              <a:solidFill>
                <a:srgbClr val="00295C"/>
              </a:solidFill>
              <a:latin typeface="Arial" charset="0"/>
              <a:cs typeface="Arial" charset="0"/>
            </a:endParaRPr>
          </a:p>
        </p:txBody>
      </p:sp>
      <p:sp>
        <p:nvSpPr>
          <p:cNvPr id="32" name="TextBox 31">
            <a:extLst/>
          </p:cNvPr>
          <p:cNvSpPr txBox="1"/>
          <p:nvPr/>
        </p:nvSpPr>
        <p:spPr>
          <a:xfrm>
            <a:off x="1157816" y="1388981"/>
            <a:ext cx="219286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Руководство проектом</a:t>
            </a:r>
          </a:p>
        </p:txBody>
      </p:sp>
      <p:sp>
        <p:nvSpPr>
          <p:cNvPr id="39" name="TextBox 38">
            <a:extLst/>
          </p:cNvPr>
          <p:cNvSpPr txBox="1"/>
          <p:nvPr/>
        </p:nvSpPr>
        <p:spPr>
          <a:xfrm>
            <a:off x="431800" y="3989388"/>
            <a:ext cx="213725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2"/>
                </a:solidFill>
                <a:latin typeface="+mn-lt"/>
              </a:rPr>
              <a:t>Рабочая группа проекта</a:t>
            </a:r>
          </a:p>
        </p:txBody>
      </p:sp>
      <p:sp>
        <p:nvSpPr>
          <p:cNvPr id="68616" name="Заголовок 2"/>
          <p:cNvSpPr>
            <a:spLocks noGrp="1"/>
          </p:cNvSpPr>
          <p:nvPr>
            <p:ph type="title"/>
          </p:nvPr>
        </p:nvSpPr>
        <p:spPr>
          <a:xfrm>
            <a:off x="325967" y="332656"/>
            <a:ext cx="11531600" cy="439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Команда проекта </a:t>
            </a:r>
          </a:p>
        </p:txBody>
      </p:sp>
      <p:sp>
        <p:nvSpPr>
          <p:cNvPr id="19" name="Rectangle 53"/>
          <p:cNvSpPr txBox="1">
            <a:spLocks noChangeArrowheads="1"/>
          </p:cNvSpPr>
          <p:nvPr/>
        </p:nvSpPr>
        <p:spPr bwMode="auto">
          <a:xfrm>
            <a:off x="3350684" y="3085870"/>
            <a:ext cx="3513401" cy="5539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>
              <a:buClr>
                <a:srgbClr val="002960"/>
              </a:buClr>
              <a:defRPr/>
            </a:pPr>
            <a:r>
              <a:rPr lang="ru-RU" altLang="ru-RU" sz="1200" b="1" kern="0" dirty="0">
                <a:solidFill>
                  <a:srgbClr val="00295C"/>
                </a:solidFill>
                <a:latin typeface="Arial" charset="0"/>
                <a:cs typeface="Arial" charset="0"/>
              </a:rPr>
              <a:t>Исаенко</a:t>
            </a:r>
          </a:p>
          <a:p>
            <a:pPr lvl="0" algn="ctr" defTabSz="914400">
              <a:buClr>
                <a:srgbClr val="002960"/>
              </a:buClr>
              <a:defRPr/>
            </a:pPr>
            <a:r>
              <a:rPr lang="ru-RU" altLang="ru-RU" sz="1200" b="1" kern="0" dirty="0">
                <a:solidFill>
                  <a:srgbClr val="00295C"/>
                </a:solidFill>
                <a:latin typeface="Arial" charset="0"/>
                <a:cs typeface="Arial" charset="0"/>
              </a:rPr>
              <a:t> Юлия Михайловна </a:t>
            </a:r>
          </a:p>
          <a:p>
            <a:pPr lvl="0" algn="ctr" defTabSz="914400">
              <a:buClr>
                <a:srgbClr val="002960"/>
              </a:buClr>
              <a:defRPr/>
            </a:pPr>
            <a:r>
              <a:rPr lang="ru-RU" altLang="ru-RU" sz="1200" b="1" kern="0" dirty="0">
                <a:solidFill>
                  <a:srgbClr val="00295C"/>
                </a:solidFill>
                <a:latin typeface="Arial" charset="0"/>
                <a:cs typeface="Arial" charset="0"/>
              </a:rPr>
              <a:t> заведующий</a:t>
            </a:r>
            <a:endParaRPr lang="ru-RU" altLang="ru-RU" sz="1200" kern="0" dirty="0">
              <a:solidFill>
                <a:srgbClr val="00295C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Rectangle 165"/>
          <p:cNvSpPr txBox="1">
            <a:spLocks noChangeArrowheads="1"/>
          </p:cNvSpPr>
          <p:nvPr/>
        </p:nvSpPr>
        <p:spPr bwMode="auto">
          <a:xfrm>
            <a:off x="3869015" y="1311986"/>
            <a:ext cx="2051051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587" lvl="1" indent="0" algn="ctr">
              <a:buClr>
                <a:srgbClr val="002960"/>
              </a:buClr>
              <a:buSzPct val="125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Заказчик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22" name="Rectangle 165"/>
          <p:cNvSpPr txBox="1">
            <a:spLocks noChangeArrowheads="1"/>
          </p:cNvSpPr>
          <p:nvPr/>
        </p:nvSpPr>
        <p:spPr bwMode="auto">
          <a:xfrm>
            <a:off x="6864085" y="1252568"/>
            <a:ext cx="2874433" cy="1539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2900" indent="-342900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19125" lvl="4" indent="0">
              <a:buClr>
                <a:srgbClr val="002960"/>
              </a:buClr>
              <a:buSzPct val="89000"/>
              <a:defRPr/>
            </a:pPr>
            <a:r>
              <a:rPr lang="ru-RU" altLang="ru-RU" sz="1000" kern="0" dirty="0" smtClean="0">
                <a:solidFill>
                  <a:srgbClr val="00295C"/>
                </a:solidFill>
              </a:rPr>
              <a:t>Руководитель проекта</a:t>
            </a:r>
            <a:endParaRPr lang="en-US" altLang="ru-RU" sz="1000" kern="0" dirty="0" smtClean="0">
              <a:solidFill>
                <a:srgbClr val="00295C"/>
              </a:solidFill>
            </a:endParaRPr>
          </a:p>
        </p:txBody>
      </p:sp>
      <p:sp>
        <p:nvSpPr>
          <p:cNvPr id="42" name="Rectangle 53"/>
          <p:cNvSpPr txBox="1">
            <a:spLocks noChangeArrowheads="1"/>
          </p:cNvSpPr>
          <p:nvPr/>
        </p:nvSpPr>
        <p:spPr bwMode="auto">
          <a:xfrm>
            <a:off x="3605637" y="5902675"/>
            <a:ext cx="1949451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Щеголева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Елена Ивановна,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Arial" panose="020B0604020202020204" pitchFamily="34" charset="0"/>
              </a:rPr>
              <a:t>воспитатель</a:t>
            </a:r>
            <a:endParaRPr lang="ru-RU" sz="1100" b="1" dirty="0">
              <a:solidFill>
                <a:srgbClr val="1F497D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53"/>
          <p:cNvSpPr txBox="1">
            <a:spLocks noChangeArrowheads="1"/>
          </p:cNvSpPr>
          <p:nvPr/>
        </p:nvSpPr>
        <p:spPr bwMode="auto">
          <a:xfrm>
            <a:off x="6069542" y="5963358"/>
            <a:ext cx="2087493" cy="5078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3675" indent="-19208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7200" indent="-261938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14363" indent="-1555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49300" indent="-130175" defTabSz="8953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2065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637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1209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78100" indent="-130175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>
              <a:buClr>
                <a:srgbClr val="002960"/>
              </a:buClr>
              <a:defRPr/>
            </a:pPr>
            <a:r>
              <a:rPr lang="ru-RU" altLang="ru-RU" sz="1100" b="1" kern="0" dirty="0" smtClean="0">
                <a:solidFill>
                  <a:srgbClr val="00295C"/>
                </a:solidFill>
                <a:latin typeface="Arial" charset="0"/>
                <a:cs typeface="Arial" charset="0"/>
              </a:rPr>
              <a:t>Зайцева</a:t>
            </a:r>
            <a:endParaRPr lang="ru-RU" altLang="ru-RU" sz="1100" b="1" kern="0" dirty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 defTabSz="914400">
              <a:buClr>
                <a:srgbClr val="002960"/>
              </a:buClr>
              <a:defRPr/>
            </a:pPr>
            <a:r>
              <a:rPr lang="ru-RU" altLang="ru-RU" sz="1100" b="1" kern="0" dirty="0" smtClean="0">
                <a:solidFill>
                  <a:srgbClr val="00295C"/>
                </a:solidFill>
                <a:latin typeface="Arial" charset="0"/>
                <a:cs typeface="Arial" charset="0"/>
              </a:rPr>
              <a:t>Елена Геннадьевна,</a:t>
            </a:r>
            <a:endParaRPr lang="ru-RU" altLang="ru-RU" sz="1100" b="1" kern="0" dirty="0">
              <a:solidFill>
                <a:srgbClr val="00295C"/>
              </a:solidFill>
              <a:latin typeface="Arial" charset="0"/>
              <a:cs typeface="Arial" charset="0"/>
            </a:endParaRPr>
          </a:p>
          <a:p>
            <a:pPr lvl="0" algn="ctr" defTabSz="914400">
              <a:buClr>
                <a:srgbClr val="002960"/>
              </a:buClr>
              <a:defRPr/>
            </a:pPr>
            <a:r>
              <a:rPr lang="ru-RU" altLang="ru-RU" sz="1100" b="1" kern="0" dirty="0">
                <a:solidFill>
                  <a:srgbClr val="00295C"/>
                </a:solidFill>
                <a:latin typeface="Arial" charset="0"/>
                <a:cs typeface="Arial" charset="0"/>
              </a:rPr>
              <a:t> воспитатель</a:t>
            </a:r>
          </a:p>
        </p:txBody>
      </p:sp>
      <p:pic>
        <p:nvPicPr>
          <p:cNvPr id="7" name="Picture 4" descr="C:\Users\user3\Downloads\эмблема МБДОУ 7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816" y="2137906"/>
            <a:ext cx="2085771" cy="15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mdou76.beluo31.ru/wp-content/uploads/2015/12/29-205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9400" y="1485900"/>
            <a:ext cx="1863725" cy="1609726"/>
          </a:xfrm>
          <a:prstGeom prst="rect">
            <a:avLst/>
          </a:prstGeom>
          <a:noFill/>
        </p:spPr>
      </p:pic>
      <p:pic>
        <p:nvPicPr>
          <p:cNvPr id="17" name="Picture 6" descr="http://mdou76.beluo31.ru/wp-content/uploads/2015/12/9-205x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8350" y="1504950"/>
            <a:ext cx="1952625" cy="1600200"/>
          </a:xfrm>
          <a:prstGeom prst="rect">
            <a:avLst/>
          </a:prstGeom>
          <a:noFill/>
        </p:spPr>
      </p:pic>
      <p:pic>
        <p:nvPicPr>
          <p:cNvPr id="18" name="Picture 8" descr="http://mdou76.beluo31.ru/wp-content/uploads/2015/12/4-1-205x3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8375" y="4019549"/>
            <a:ext cx="1952625" cy="1800225"/>
          </a:xfrm>
          <a:prstGeom prst="rect">
            <a:avLst/>
          </a:prstGeom>
          <a:noFill/>
        </p:spPr>
      </p:pic>
      <p:pic>
        <p:nvPicPr>
          <p:cNvPr id="21" name="Picture 10" descr="http://mdou76.beluo31.ru/wp-content/uploads/2015/12/5-1-205x30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03950" y="4057650"/>
            <a:ext cx="1952625" cy="1781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54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439209" y="3478213"/>
            <a:ext cx="6731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 smtClean="0"/>
              <a:t>ШАГ 4</a:t>
            </a:r>
            <a:endParaRPr lang="ru-RU" sz="9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920318" y="1897063"/>
            <a:ext cx="67098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3934" y="1916113"/>
            <a:ext cx="6731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325285" y="3478213"/>
            <a:ext cx="6731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5</a:t>
            </a:r>
            <a:endParaRPr lang="ru-RU" sz="9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039533" y="1916113"/>
            <a:ext cx="670984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5371" name="Заголовок 1"/>
          <p:cNvSpPr>
            <a:spLocks noGrp="1"/>
          </p:cNvSpPr>
          <p:nvPr>
            <p:ph type="title"/>
          </p:nvPr>
        </p:nvSpPr>
        <p:spPr>
          <a:xfrm>
            <a:off x="152399" y="765175"/>
            <a:ext cx="10925175" cy="768350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dirty="0" smtClean="0">
                <a:latin typeface="Franklin Gothic Medium" pitchFamily="34" charset="0"/>
              </a:rPr>
              <a:t>Карта текущего состояния процесса</a:t>
            </a:r>
            <a:br>
              <a:rPr lang="ru-RU" altLang="ru-RU" sz="2000" b="1" dirty="0" smtClean="0">
                <a:latin typeface="Franklin Gothic Medium" pitchFamily="34" charset="0"/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одевания детей на прогулку с использованием песочных часов»</a:t>
            </a:r>
            <a:endParaRPr lang="ru-RU" altLang="ru-RU" sz="2000" b="1" dirty="0" smtClean="0">
              <a:latin typeface="Franklin Gothic Medium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7800" y="169817"/>
            <a:ext cx="11294533" cy="65885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  <a:t>(</a:t>
            </a:r>
            <a:r>
              <a:rPr lang="ru-RU" sz="1600" b="1" dirty="0" smtClean="0">
                <a:solidFill>
                  <a:schemeClr val="tx1"/>
                </a:solidFill>
                <a:latin typeface="Franklin Gothic Medium" pitchFamily="34" charset="0"/>
              </a:rPr>
              <a:t>описание</a:t>
            </a:r>
            <a: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  <a:t> ситуации «как есть»)</a:t>
            </a:r>
            <a:b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14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639485" y="2781300"/>
            <a:ext cx="38523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>
            <a:stCxn id="10" idx="1"/>
            <a:endCxn id="10" idx="3"/>
          </p:cNvCxnSpPr>
          <p:nvPr/>
        </p:nvCxnSpPr>
        <p:spPr>
          <a:xfrm rot="10800000" flipH="1" flipV="1">
            <a:off x="505884" y="5315484"/>
            <a:ext cx="789516" cy="7868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право 22"/>
          <p:cNvSpPr/>
          <p:nvPr/>
        </p:nvSpPr>
        <p:spPr>
          <a:xfrm>
            <a:off x="5422900" y="2781300"/>
            <a:ext cx="38311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208434" y="2781300"/>
            <a:ext cx="38311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8" name="TextBox 48"/>
          <p:cNvSpPr txBox="1">
            <a:spLocks noChangeArrowheads="1"/>
          </p:cNvSpPr>
          <p:nvPr/>
        </p:nvSpPr>
        <p:spPr bwMode="auto">
          <a:xfrm>
            <a:off x="4925484" y="6343651"/>
            <a:ext cx="6144684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ВПП (время протекания процесса)  – 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34 </a:t>
            </a: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мин.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217710" y="3487738"/>
            <a:ext cx="6731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6</a:t>
            </a:r>
            <a:endParaRPr lang="ru-RU" sz="900" b="1" dirty="0"/>
          </a:p>
        </p:txBody>
      </p:sp>
      <p:sp>
        <p:nvSpPr>
          <p:cNvPr id="10" name="Пятно 1 60"/>
          <p:cNvSpPr/>
          <p:nvPr/>
        </p:nvSpPr>
        <p:spPr>
          <a:xfrm>
            <a:off x="505884" y="5170490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1" name="Пятно 1 60"/>
          <p:cNvSpPr/>
          <p:nvPr/>
        </p:nvSpPr>
        <p:spPr>
          <a:xfrm>
            <a:off x="515408" y="5502277"/>
            <a:ext cx="779991" cy="32702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" name="Пятно 1 60"/>
          <p:cNvSpPr/>
          <p:nvPr/>
        </p:nvSpPr>
        <p:spPr>
          <a:xfrm>
            <a:off x="515409" y="5834065"/>
            <a:ext cx="751416" cy="44291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524934" y="6270626"/>
            <a:ext cx="770466" cy="36829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318911"/>
              </p:ext>
            </p:extLst>
          </p:nvPr>
        </p:nvGraphicFramePr>
        <p:xfrm>
          <a:off x="303808" y="2285992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219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Подготовка к процессу одевания   (выход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</a:rPr>
                        <a:t> в раздевалку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en-US" sz="900" dirty="0" smtClean="0"/>
                        <a:t>1</a:t>
                      </a:r>
                      <a:r>
                        <a:rPr lang="ru-RU" sz="900" dirty="0" smtClean="0"/>
                        <a:t>мин. –  </a:t>
                      </a:r>
                      <a:r>
                        <a:rPr lang="ru-RU" sz="900" u="sng" dirty="0" smtClean="0"/>
                        <a:t>2</a:t>
                      </a:r>
                      <a:r>
                        <a:rPr lang="ru-RU" sz="900" u="sng" baseline="0" dirty="0" smtClean="0"/>
                        <a:t>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78" name="Стрелка вправо 77"/>
          <p:cNvSpPr/>
          <p:nvPr/>
        </p:nvSpPr>
        <p:spPr>
          <a:xfrm>
            <a:off x="2829985" y="4221163"/>
            <a:ext cx="38523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46568" y="4221163"/>
            <a:ext cx="38523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>
            <a:off x="5710768" y="4221163"/>
            <a:ext cx="38523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68313"/>
              </p:ext>
            </p:extLst>
          </p:nvPr>
        </p:nvGraphicFramePr>
        <p:xfrm>
          <a:off x="1291167" y="5191125"/>
          <a:ext cx="3264363" cy="16407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64363"/>
              </a:tblGrid>
              <a:tr h="261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dirty="0" smtClean="0">
                          <a:latin typeface="Franklin Gothic Medium" pitchFamily="34" charset="0"/>
                        </a:rPr>
                        <a:t>Низкая мотивация</a:t>
                      </a:r>
                      <a:r>
                        <a:rPr lang="ru-RU" altLang="ru-RU" sz="1000" b="0" baseline="0" dirty="0" smtClean="0">
                          <a:latin typeface="Franklin Gothic Medium" pitchFamily="34" charset="0"/>
                        </a:rPr>
                        <a:t> к процессу одевания</a:t>
                      </a:r>
                      <a:endParaRPr lang="ru-RU" altLang="ru-RU" sz="1000" b="0" dirty="0" smtClean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368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Низкая </a:t>
                      </a:r>
                      <a:r>
                        <a:rPr lang="ru-RU" altLang="ru-RU" sz="10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0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ориентировка</a:t>
                      </a:r>
                      <a:r>
                        <a:rPr lang="ru-RU" altLang="ru-RU" sz="10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в раздевалке, в шкафчиках для раздевания</a:t>
                      </a: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  <a:tr h="434565">
                <a:tc>
                  <a:txBody>
                    <a:bodyPr/>
                    <a:lstStyle/>
                    <a:p>
                      <a:r>
                        <a:rPr lang="ru-RU" altLang="ru-RU" sz="10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Нет единых требований </a:t>
                      </a:r>
                      <a:r>
                        <a:rPr lang="ru-RU" altLang="ru-RU" sz="10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у педагогов и родителей  к процессу  последовательности </a:t>
                      </a:r>
                      <a:r>
                        <a:rPr lang="ru-RU" altLang="ru-RU" sz="10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одевания </a:t>
                      </a:r>
                      <a:r>
                        <a:rPr lang="ru-RU" altLang="ru-RU" sz="10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детей</a:t>
                      </a: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  <a:tr h="2113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Отсутствие</a:t>
                      </a:r>
                      <a:r>
                        <a:rPr lang="ru-RU" altLang="ru-RU" sz="10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визуализации в  шкафчиках для раздевания </a:t>
                      </a: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100" name="Пятно 1 60"/>
          <p:cNvSpPr/>
          <p:nvPr/>
        </p:nvSpPr>
        <p:spPr>
          <a:xfrm>
            <a:off x="7632701" y="3357564"/>
            <a:ext cx="861484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1" name="Пятно 1 60"/>
          <p:cNvSpPr/>
          <p:nvPr/>
        </p:nvSpPr>
        <p:spPr>
          <a:xfrm>
            <a:off x="1595967" y="1849438"/>
            <a:ext cx="861484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54" name="Пятно 1 60"/>
          <p:cNvSpPr/>
          <p:nvPr/>
        </p:nvSpPr>
        <p:spPr>
          <a:xfrm>
            <a:off x="4638676" y="3406775"/>
            <a:ext cx="86148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0" y="2276872"/>
            <a:ext cx="33536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521072" y="3494509"/>
            <a:ext cx="384043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15411" name="Прямоугольник 54"/>
          <p:cNvSpPr>
            <a:spLocks noChangeArrowheads="1"/>
          </p:cNvSpPr>
          <p:nvPr/>
        </p:nvSpPr>
        <p:spPr bwMode="auto">
          <a:xfrm>
            <a:off x="627592" y="4849814"/>
            <a:ext cx="4610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Условные обозначения: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731398"/>
              </p:ext>
            </p:extLst>
          </p:nvPr>
        </p:nvGraphicFramePr>
        <p:xfrm>
          <a:off x="3023659" y="2276873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Ориентировка детей в раздевалке (свой шкафчик)</a:t>
                      </a: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en-US" sz="900" dirty="0" smtClean="0"/>
                        <a:t>1</a:t>
                      </a:r>
                      <a:r>
                        <a:rPr lang="ru-RU" sz="900" dirty="0" smtClean="0"/>
                        <a:t>мин. </a:t>
                      </a:r>
                      <a:r>
                        <a:rPr lang="ru-RU" sz="900" u="sng" dirty="0" smtClean="0"/>
                        <a:t>–  </a:t>
                      </a:r>
                      <a:r>
                        <a:rPr lang="en-US" sz="900" u="sng" dirty="0" smtClean="0"/>
                        <a:t>3</a:t>
                      </a:r>
                      <a:r>
                        <a:rPr lang="ru-RU" sz="900" u="sng" baseline="0" dirty="0" smtClean="0"/>
                        <a:t> 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266996"/>
              </p:ext>
            </p:extLst>
          </p:nvPr>
        </p:nvGraphicFramePr>
        <p:xfrm>
          <a:off x="5903979" y="2276873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Визуализация  в шкафчиках               («Каждой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вещи-свое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 место»)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en-US" sz="900" baseline="0" dirty="0" smtClean="0"/>
                        <a:t>2</a:t>
                      </a:r>
                      <a:r>
                        <a:rPr lang="ru-RU" sz="900" baseline="0" dirty="0" smtClean="0"/>
                        <a:t> </a:t>
                      </a:r>
                      <a:r>
                        <a:rPr lang="ru-RU" sz="900" dirty="0" smtClean="0"/>
                        <a:t>мин. </a:t>
                      </a:r>
                      <a:r>
                        <a:rPr lang="ru-RU" sz="900" u="sng" dirty="0" smtClean="0"/>
                        <a:t>– </a:t>
                      </a:r>
                      <a:r>
                        <a:rPr lang="en-US" sz="900" u="sng" dirty="0" smtClean="0"/>
                        <a:t>4</a:t>
                      </a:r>
                      <a:r>
                        <a:rPr lang="ru-RU" sz="900" u="sng" dirty="0" smtClean="0"/>
                        <a:t>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295970"/>
              </p:ext>
            </p:extLst>
          </p:nvPr>
        </p:nvGraphicFramePr>
        <p:xfrm>
          <a:off x="431371" y="3850005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986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453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Соблюдение алгоритма последовательности одевания детей</a:t>
                      </a: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взрослыми 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1755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 </a:t>
                      </a:r>
                      <a:r>
                        <a:rPr lang="ru-RU" sz="900" dirty="0" smtClean="0"/>
                        <a:t> </a:t>
                      </a:r>
                      <a:r>
                        <a:rPr lang="en-US" sz="900" dirty="0" smtClean="0"/>
                        <a:t>1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ru-RU" sz="900" dirty="0" smtClean="0"/>
                        <a:t>мин. </a:t>
                      </a:r>
                      <a:r>
                        <a:rPr lang="ru-RU" sz="900" u="sng" dirty="0" smtClean="0"/>
                        <a:t>–  2</a:t>
                      </a:r>
                      <a:r>
                        <a:rPr lang="ru-RU" sz="900" u="sng" baseline="0" dirty="0" smtClean="0"/>
                        <a:t> </a:t>
                      </a:r>
                      <a:r>
                        <a:rPr lang="ru-RU" sz="900" u="sng" dirty="0" smtClean="0"/>
                        <a:t>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99" name="Пятно 1 60"/>
          <p:cNvSpPr/>
          <p:nvPr/>
        </p:nvSpPr>
        <p:spPr>
          <a:xfrm>
            <a:off x="1968501" y="3429001"/>
            <a:ext cx="861484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72" name="Таблица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57614"/>
              </p:ext>
            </p:extLst>
          </p:nvPr>
        </p:nvGraphicFramePr>
        <p:xfrm>
          <a:off x="3311691" y="3861049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Обучение детей последовательности одевания             ( алгоритм)</a:t>
                      </a: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en-US" sz="900" dirty="0" smtClean="0"/>
                        <a:t>1</a:t>
                      </a:r>
                      <a:r>
                        <a:rPr lang="ru-RU" sz="900" dirty="0" smtClean="0"/>
                        <a:t> мин. </a:t>
                      </a:r>
                      <a:r>
                        <a:rPr lang="ru-RU" sz="900" u="sng" dirty="0" smtClean="0"/>
                        <a:t>–  </a:t>
                      </a:r>
                      <a:r>
                        <a:rPr lang="en-US" sz="900" u="sng" dirty="0" smtClean="0"/>
                        <a:t>3</a:t>
                      </a:r>
                      <a:r>
                        <a:rPr lang="ru-RU" sz="900" u="sng" dirty="0" smtClean="0"/>
                        <a:t>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07378"/>
              </p:ext>
            </p:extLst>
          </p:nvPr>
        </p:nvGraphicFramePr>
        <p:xfrm>
          <a:off x="6192011" y="3861049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Самостоятельное одевание детей по алгоритму</a:t>
                      </a: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6 мин. – </a:t>
                      </a:r>
                      <a:r>
                        <a:rPr lang="ru-RU" sz="900" u="sng" dirty="0" smtClean="0"/>
                        <a:t>20 мин</a:t>
                      </a:r>
                      <a:r>
                        <a:rPr lang="ru-RU" sz="900" dirty="0" smtClean="0"/>
                        <a:t>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90" name="Пятно 1 60"/>
          <p:cNvSpPr/>
          <p:nvPr/>
        </p:nvSpPr>
        <p:spPr>
          <a:xfrm>
            <a:off x="4656667" y="1916114"/>
            <a:ext cx="861484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91" name="Пятно 1 60"/>
          <p:cNvSpPr/>
          <p:nvPr/>
        </p:nvSpPr>
        <p:spPr>
          <a:xfrm>
            <a:off x="7442201" y="1916114"/>
            <a:ext cx="861484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47650" y="1527176"/>
            <a:ext cx="105537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b="1" dirty="0">
                <a:solidFill>
                  <a:srgbClr val="C00000"/>
                </a:solidFill>
                <a:latin typeface="+mj-lt"/>
                <a:cs typeface="Arial" charset="0"/>
              </a:rPr>
              <a:t>Линейный способ </a:t>
            </a:r>
            <a:r>
              <a:rPr lang="ru-RU" sz="1400" b="1" dirty="0" smtClean="0">
                <a:solidFill>
                  <a:srgbClr val="C00000"/>
                </a:solidFill>
                <a:latin typeface="+mj-lt"/>
                <a:cs typeface="Arial" charset="0"/>
              </a:rPr>
              <a:t>картирования</a:t>
            </a:r>
            <a:endParaRPr lang="ru-RU" sz="1400" b="1" dirty="0">
              <a:solidFill>
                <a:srgbClr val="C00000"/>
              </a:solidFill>
              <a:latin typeface="+mj-lt"/>
              <a:cs typeface="Arial" charset="0"/>
            </a:endParaRPr>
          </a:p>
        </p:txBody>
      </p:sp>
      <p:graphicFrame>
        <p:nvGraphicFramePr>
          <p:cNvPr id="67" name="Таблица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75423"/>
              </p:ext>
            </p:extLst>
          </p:nvPr>
        </p:nvGraphicFramePr>
        <p:xfrm>
          <a:off x="5825067" y="5172075"/>
          <a:ext cx="3264363" cy="792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64363"/>
              </a:tblGrid>
              <a:tr h="261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dirty="0" err="1" smtClean="0">
                          <a:latin typeface="Franklin Gothic Medium" pitchFamily="34" charset="0"/>
                        </a:rPr>
                        <a:t>Несформированность</a:t>
                      </a:r>
                      <a:r>
                        <a:rPr lang="ru-RU" altLang="ru-RU" sz="1000" b="0" dirty="0" smtClean="0">
                          <a:latin typeface="Franklin Gothic Medium" pitchFamily="34" charset="0"/>
                        </a:rPr>
                        <a:t> микропроцессов одевания у</a:t>
                      </a:r>
                      <a:r>
                        <a:rPr lang="ru-RU" altLang="ru-RU" sz="1000" b="0" baseline="0" dirty="0" smtClean="0">
                          <a:latin typeface="Franklin Gothic Medium" pitchFamily="34" charset="0"/>
                        </a:rPr>
                        <a:t> детей старшего дошкольного возраста</a:t>
                      </a:r>
                      <a:endParaRPr lang="ru-RU" altLang="ru-RU" sz="1000" b="0" dirty="0" smtClean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368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Нет интереса и стремления </a:t>
                      </a:r>
                      <a:r>
                        <a:rPr lang="ru-RU" altLang="ru-RU" sz="10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к самостоятельности у воспитанников к процессу одевания</a:t>
                      </a: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70" name="Пятно 1 60"/>
          <p:cNvSpPr/>
          <p:nvPr/>
        </p:nvSpPr>
        <p:spPr>
          <a:xfrm>
            <a:off x="5011209" y="510381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" name="Пятно 1 60"/>
          <p:cNvSpPr/>
          <p:nvPr/>
        </p:nvSpPr>
        <p:spPr>
          <a:xfrm>
            <a:off x="5001684" y="5475290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63524" y="238125"/>
            <a:ext cx="11204575" cy="84772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Пирамида проблем процесса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одевания детей на прогулку с использованием песочных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часов»</a:t>
            </a:r>
            <a:endParaRPr lang="ru-RU" sz="1800" b="1" dirty="0" smtClean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1416" y="2147880"/>
          <a:ext cx="7483216" cy="4245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858125" y="1323975"/>
            <a:ext cx="3067050" cy="530542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667750" y="1700741"/>
          <a:ext cx="2219325" cy="42892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19325"/>
              </a:tblGrid>
              <a:tr h="540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Низкая мотивация</a:t>
                      </a:r>
                      <a:r>
                        <a:rPr lang="ru-RU" altLang="ru-RU" sz="10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 к процессу одевания </a:t>
                      </a:r>
                      <a:endParaRPr lang="ru-RU" altLang="ru-RU" sz="10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540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Низкая </a:t>
                      </a:r>
                      <a:r>
                        <a:rPr lang="ru-RU" altLang="ru-RU" sz="10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0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ориентировка</a:t>
                      </a:r>
                      <a:r>
                        <a:rPr lang="ru-RU" altLang="ru-RU" sz="10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в раздевалке, в шкафчиках для раздевания</a:t>
                      </a:r>
                      <a:endParaRPr lang="ru-RU" altLang="ru-RU" sz="1000" b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  <a:tr h="955942">
                <a:tc>
                  <a:txBody>
                    <a:bodyPr/>
                    <a:lstStyle/>
                    <a:p>
                      <a:r>
                        <a:rPr lang="ru-RU" altLang="ru-RU" sz="10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Нет единых требований </a:t>
                      </a:r>
                      <a:r>
                        <a:rPr lang="ru-RU" altLang="ru-RU" sz="10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у педагогов и родителей  к процессу  последовательности </a:t>
                      </a:r>
                      <a:r>
                        <a:rPr lang="ru-RU" altLang="ru-RU" sz="10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одевания </a:t>
                      </a:r>
                      <a:r>
                        <a:rPr lang="ru-RU" altLang="ru-RU" sz="10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детей</a:t>
                      </a:r>
                      <a:endParaRPr lang="ru-RU" altLang="ru-RU" sz="1000" b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  <a:tr h="748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Отсутствие</a:t>
                      </a:r>
                      <a:r>
                        <a:rPr lang="ru-RU" altLang="ru-RU" sz="10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визуализации в раздевалке, в личных шкафчиках  детей</a:t>
                      </a:r>
                      <a:endParaRPr lang="ru-RU" altLang="ru-RU" sz="1000" b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000" b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  <a:tr h="748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Несформированность</a:t>
                      </a:r>
                      <a:r>
                        <a:rPr lang="ru-RU" altLang="ru-RU" sz="1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 микропроцессов одевания у</a:t>
                      </a:r>
                      <a:r>
                        <a:rPr lang="ru-RU" altLang="ru-RU" sz="10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</a:rPr>
                        <a:t> детей</a:t>
                      </a:r>
                      <a:endParaRPr lang="ru-RU" altLang="ru-RU" sz="10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748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Нет интереса и стремления </a:t>
                      </a:r>
                      <a:r>
                        <a:rPr lang="ru-RU" altLang="ru-RU" sz="10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к самостоятельности у воспитанников к процессу одевания</a:t>
                      </a:r>
                      <a:endParaRPr lang="ru-RU" altLang="ru-RU" sz="1000" b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9" name="Пятно 1 60"/>
          <p:cNvSpPr/>
          <p:nvPr/>
        </p:nvSpPr>
        <p:spPr>
          <a:xfrm>
            <a:off x="963084" y="580866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0" name="Пятно 1 60"/>
          <p:cNvSpPr/>
          <p:nvPr/>
        </p:nvSpPr>
        <p:spPr>
          <a:xfrm>
            <a:off x="1972734" y="580866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Пятно 1 60"/>
          <p:cNvSpPr/>
          <p:nvPr/>
        </p:nvSpPr>
        <p:spPr>
          <a:xfrm>
            <a:off x="3953934" y="580866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Пятно 1 60"/>
          <p:cNvSpPr/>
          <p:nvPr/>
        </p:nvSpPr>
        <p:spPr>
          <a:xfrm>
            <a:off x="2934759" y="5780090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Пятно 1 60"/>
          <p:cNvSpPr/>
          <p:nvPr/>
        </p:nvSpPr>
        <p:spPr>
          <a:xfrm>
            <a:off x="4906434" y="578961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Пятно 1 60"/>
          <p:cNvSpPr/>
          <p:nvPr/>
        </p:nvSpPr>
        <p:spPr>
          <a:xfrm>
            <a:off x="7887759" y="178911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6" name="Пятно 1 60"/>
          <p:cNvSpPr/>
          <p:nvPr/>
        </p:nvSpPr>
        <p:spPr>
          <a:xfrm>
            <a:off x="7859184" y="2293940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Пятно 1 60"/>
          <p:cNvSpPr/>
          <p:nvPr/>
        </p:nvSpPr>
        <p:spPr>
          <a:xfrm>
            <a:off x="7849659" y="295116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Пятно 1 60"/>
          <p:cNvSpPr/>
          <p:nvPr/>
        </p:nvSpPr>
        <p:spPr>
          <a:xfrm>
            <a:off x="7887759" y="377031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Пятно 1 60"/>
          <p:cNvSpPr/>
          <p:nvPr/>
        </p:nvSpPr>
        <p:spPr>
          <a:xfrm>
            <a:off x="7840134" y="451326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Пятно 1 60"/>
          <p:cNvSpPr/>
          <p:nvPr/>
        </p:nvSpPr>
        <p:spPr>
          <a:xfrm>
            <a:off x="7897284" y="529431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Пятно 1 60"/>
          <p:cNvSpPr/>
          <p:nvPr/>
        </p:nvSpPr>
        <p:spPr>
          <a:xfrm>
            <a:off x="5858934" y="5741990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3048790"/>
              </p:ext>
            </p:extLst>
          </p:nvPr>
        </p:nvGraphicFramePr>
        <p:xfrm>
          <a:off x="239184" y="1916114"/>
          <a:ext cx="10409767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341"/>
                <a:gridCol w="5282060"/>
                <a:gridCol w="19283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Проблема 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Способ решения </a:t>
                      </a:r>
                      <a:endParaRPr lang="ru-RU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Экономия</a:t>
                      </a:r>
                      <a:r>
                        <a:rPr lang="ru-RU" sz="1200" baseline="0" dirty="0" smtClean="0"/>
                        <a:t> времени</a:t>
                      </a:r>
                      <a:endParaRPr lang="ru-RU" sz="1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dirty="0" smtClean="0">
                          <a:latin typeface="Franklin Gothic Medium" pitchFamily="34" charset="0"/>
                        </a:rPr>
                        <a:t>Низкая мотивация</a:t>
                      </a:r>
                      <a:r>
                        <a:rPr lang="ru-RU" altLang="ru-RU" sz="1200" b="0" baseline="0" dirty="0" smtClean="0">
                          <a:latin typeface="Franklin Gothic Medium" pitchFamily="34" charset="0"/>
                        </a:rPr>
                        <a:t> к процессу одевания детей</a:t>
                      </a:r>
                      <a:endParaRPr lang="ru-RU" altLang="ru-RU" sz="1200" b="0" dirty="0" smtClean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Franklin Gothic Medium" pitchFamily="34" charset="0"/>
                        </a:rPr>
                        <a:t>Использование игровых моментов, дидактических игр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Medium" pitchFamily="34" charset="0"/>
                        </a:rPr>
                        <a:t>1мин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406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Низкая </a:t>
                      </a:r>
                      <a:r>
                        <a:rPr lang="ru-RU" altLang="ru-RU" sz="12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altLang="ru-RU" sz="12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ориентировка</a:t>
                      </a:r>
                      <a:r>
                        <a:rPr lang="ru-RU" altLang="ru-RU" sz="12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в раздевалке  и в шкафчиках для раздевания</a:t>
                      </a:r>
                      <a:endParaRPr lang="ru-RU" altLang="ru-RU" sz="12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+mn-ea"/>
                          <a:cs typeface="Arial" charset="0"/>
                        </a:rPr>
                        <a:t>Игровые упражнения на ориентировку в пространстве на наглядной основе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itchFamily="34" charset="0"/>
                          <a:ea typeface="+mn-ea"/>
                          <a:cs typeface="Arial" charset="0"/>
                        </a:rPr>
                        <a:t>1мин</a:t>
                      </a: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altLang="ru-RU" sz="12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Нет единых подходов </a:t>
                      </a:r>
                      <a:r>
                        <a:rPr lang="ru-RU" altLang="ru-RU" sz="12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у педагогов и родителей  к процессу  последовательности </a:t>
                      </a:r>
                      <a:r>
                        <a:rPr lang="ru-RU" altLang="ru-RU" sz="12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одевания </a:t>
                      </a:r>
                      <a:r>
                        <a:rPr lang="ru-RU" altLang="ru-RU" sz="12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детей</a:t>
                      </a:r>
                      <a:endParaRPr lang="ru-RU" altLang="ru-RU" sz="12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Franklin Gothic Medium" pitchFamily="34" charset="0"/>
                        </a:rPr>
                        <a:t>Мастер- классы, индивидуальные беседы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Medium" pitchFamily="34" charset="0"/>
                        </a:rPr>
                        <a:t>1мин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Отсутствие</a:t>
                      </a:r>
                      <a:r>
                        <a:rPr lang="ru-RU" altLang="ru-RU" sz="12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визуализации в шкафчиках </a:t>
                      </a:r>
                      <a:endParaRPr lang="ru-RU" altLang="ru-RU" sz="12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Franklin Gothic Medium" pitchFamily="34" charset="0"/>
                        </a:rPr>
                        <a:t>Визуализация</a:t>
                      </a:r>
                      <a:r>
                        <a:rPr lang="ru-RU" sz="1200" baseline="0" dirty="0" smtClean="0">
                          <a:latin typeface="Franklin Gothic Medium" pitchFamily="34" charset="0"/>
                        </a:rPr>
                        <a:t> в раздевалке группы, в шкафчиках для раздевания</a:t>
                      </a:r>
                      <a:endParaRPr lang="ru-RU" sz="1200" dirty="0" smtClean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Medium" pitchFamily="34" charset="0"/>
                        </a:rPr>
                        <a:t>1мин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425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dirty="0" err="1" smtClean="0">
                          <a:latin typeface="Franklin Gothic Medium" pitchFamily="34" charset="0"/>
                        </a:rPr>
                        <a:t>Несформированость</a:t>
                      </a:r>
                      <a:r>
                        <a:rPr lang="ru-RU" altLang="ru-RU" sz="1200" b="0" dirty="0" smtClean="0">
                          <a:latin typeface="Franklin Gothic Medium" pitchFamily="34" charset="0"/>
                        </a:rPr>
                        <a:t> </a:t>
                      </a:r>
                      <a:r>
                        <a:rPr lang="ru-RU" altLang="ru-RU" sz="1200" b="0" dirty="0" smtClean="0">
                          <a:latin typeface="Franklin Gothic Medium" pitchFamily="34" charset="0"/>
                        </a:rPr>
                        <a:t>микропроцессов одевания у</a:t>
                      </a:r>
                      <a:r>
                        <a:rPr lang="ru-RU" altLang="ru-RU" sz="1200" b="0" baseline="0" dirty="0" smtClean="0">
                          <a:latin typeface="Franklin Gothic Medium" pitchFamily="34" charset="0"/>
                        </a:rPr>
                        <a:t> детей</a:t>
                      </a:r>
                      <a:endParaRPr lang="ru-RU" altLang="ru-RU" sz="1200" b="0" dirty="0" smtClean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Franklin Gothic Medium" pitchFamily="34" charset="0"/>
                        </a:rPr>
                        <a:t>Учет</a:t>
                      </a:r>
                      <a:r>
                        <a:rPr lang="ru-RU" sz="1200" baseline="0" dirty="0" smtClean="0">
                          <a:latin typeface="Franklin Gothic Medium" pitchFamily="34" charset="0"/>
                        </a:rPr>
                        <a:t> возрастных и индивидуальных особенностей детей при формировании навыка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Medium" pitchFamily="34" charset="0"/>
                        </a:rPr>
                        <a:t>6мин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Нет интереса и стремления у детей</a:t>
                      </a:r>
                      <a:r>
                        <a:rPr lang="ru-RU" altLang="ru-RU" sz="12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к самостоятельности к процессу одевания</a:t>
                      </a:r>
                      <a:endParaRPr lang="ru-RU" altLang="ru-RU" sz="12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Franklin Gothic Medium" pitchFamily="34" charset="0"/>
                        </a:rPr>
                        <a:t>Игровые</a:t>
                      </a:r>
                      <a:r>
                        <a:rPr lang="ru-RU" sz="1200" baseline="0" dirty="0" smtClean="0">
                          <a:latin typeface="Franklin Gothic Medium" pitchFamily="34" charset="0"/>
                        </a:rPr>
                        <a:t> ситуации о важности одевания для ребенка, бережного отношения к ней.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Franklin Gothic Medium" pitchFamily="34" charset="0"/>
                        </a:rPr>
                        <a:t>4мин</a:t>
                      </a:r>
                    </a:p>
                    <a:p>
                      <a:pPr algn="ctr"/>
                      <a:endParaRPr lang="ru-RU" sz="1200" dirty="0" smtClean="0">
                        <a:latin typeface="Franklin Gothic Medium" pitchFamily="34" charset="0"/>
                      </a:endParaRPr>
                    </a:p>
                    <a:p>
                      <a:pPr algn="ctr"/>
                      <a:endParaRPr lang="ru-RU" sz="1200" dirty="0" smtClean="0">
                        <a:latin typeface="Franklin Gothic Medium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Franklin Gothic Medium" pitchFamily="34" charset="0"/>
                        </a:rPr>
                        <a:t>Итого:</a:t>
                      </a:r>
                      <a:r>
                        <a:rPr lang="ru-RU" sz="1200" baseline="0" dirty="0" smtClean="0">
                          <a:latin typeface="Franklin Gothic Medium" pitchFamily="34" charset="0"/>
                        </a:rPr>
                        <a:t> 14 минут</a:t>
                      </a:r>
                      <a:endParaRPr lang="ru-RU" sz="1200" dirty="0"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90500" y="500063"/>
            <a:ext cx="11582400" cy="785812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8470" name="Прямоугольник 5"/>
          <p:cNvSpPr>
            <a:spLocks noChangeArrowheads="1"/>
          </p:cNvSpPr>
          <p:nvPr/>
        </p:nvSpPr>
        <p:spPr bwMode="auto">
          <a:xfrm>
            <a:off x="7535334" y="1258889"/>
            <a:ext cx="298026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Franklin Gothic Medium" pitchFamily="34" charset="0"/>
              </a:rPr>
              <a:t>Анализ проблем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3933" y="404813"/>
            <a:ext cx="115824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  <a:t/>
            </a:r>
            <a:br>
              <a:rPr lang="ru-RU" sz="30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3000" b="1" dirty="0" smtClean="0">
              <a:solidFill>
                <a:schemeClr val="tx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439209" y="3478213"/>
            <a:ext cx="6731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 smtClean="0"/>
              <a:t>ШАГ 4</a:t>
            </a:r>
            <a:endParaRPr lang="ru-RU" sz="9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920318" y="1897063"/>
            <a:ext cx="67098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3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43934" y="1916113"/>
            <a:ext cx="6731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325285" y="3478213"/>
            <a:ext cx="6731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5</a:t>
            </a:r>
            <a:endParaRPr lang="ru-RU" sz="9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039533" y="1916113"/>
            <a:ext cx="670984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2</a:t>
            </a:r>
          </a:p>
        </p:txBody>
      </p:sp>
      <p:sp>
        <p:nvSpPr>
          <p:cNvPr id="15371" name="Заголовок 1"/>
          <p:cNvSpPr>
            <a:spLocks noGrp="1"/>
          </p:cNvSpPr>
          <p:nvPr>
            <p:ph type="title"/>
          </p:nvPr>
        </p:nvSpPr>
        <p:spPr>
          <a:xfrm>
            <a:off x="152400" y="765175"/>
            <a:ext cx="10477500" cy="838200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dirty="0" smtClean="0">
                <a:latin typeface="Franklin Gothic Medium" pitchFamily="34" charset="0"/>
              </a:rPr>
              <a:t>Карта целевого состояния процесса</a:t>
            </a:r>
            <a:br>
              <a:rPr lang="ru-RU" altLang="ru-RU" sz="2000" dirty="0" smtClean="0">
                <a:latin typeface="Franklin Gothic Medium" pitchFamily="34" charset="0"/>
              </a:rPr>
            </a:b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одевания детей на прогулку с использованием песочных часов»</a:t>
            </a:r>
            <a:endParaRPr lang="ru-RU" altLang="ru-RU" sz="2000" b="1" dirty="0" smtClean="0">
              <a:latin typeface="Franklin Gothic Medium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7800" y="333375"/>
            <a:ext cx="11294533" cy="6477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будет»)</a:t>
            </a:r>
            <a:br>
              <a:rPr lang="ru-RU" sz="1400" b="1" dirty="0" smtClean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14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639485" y="2781300"/>
            <a:ext cx="38523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422900" y="2781300"/>
            <a:ext cx="38311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208434" y="2781300"/>
            <a:ext cx="383117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78" name="TextBox 48"/>
          <p:cNvSpPr txBox="1">
            <a:spLocks noChangeArrowheads="1"/>
          </p:cNvSpPr>
          <p:nvPr/>
        </p:nvSpPr>
        <p:spPr bwMode="auto">
          <a:xfrm>
            <a:off x="4887384" y="6315076"/>
            <a:ext cx="6144684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ВПП (время протекания процесса)  – </a:t>
            </a:r>
            <a:r>
              <a:rPr lang="ru-RU" sz="1200" b="1" dirty="0" smtClean="0">
                <a:solidFill>
                  <a:srgbClr val="C00000"/>
                </a:solidFill>
                <a:latin typeface="Calibri" pitchFamily="34" charset="0"/>
              </a:rPr>
              <a:t>20 </a:t>
            </a: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мин.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217710" y="3487738"/>
            <a:ext cx="67310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dirty="0"/>
              <a:t>ШАГ </a:t>
            </a:r>
            <a:r>
              <a:rPr lang="ru-RU" sz="900" b="1" dirty="0" smtClean="0"/>
              <a:t>6</a:t>
            </a:r>
            <a:endParaRPr lang="ru-RU" sz="900" b="1" dirty="0"/>
          </a:p>
        </p:txBody>
      </p:sp>
      <p:sp>
        <p:nvSpPr>
          <p:cNvPr id="12" name="Пятно 1 60"/>
          <p:cNvSpPr/>
          <p:nvPr/>
        </p:nvSpPr>
        <p:spPr>
          <a:xfrm>
            <a:off x="534459" y="5157790"/>
            <a:ext cx="751416" cy="44291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/>
        </p:nvGraphicFramePr>
        <p:xfrm>
          <a:off x="303808" y="2285992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219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Подготовка к процессу одевания   (подгруппы детей)</a:t>
                      </a: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2 мин. –  </a:t>
                      </a:r>
                      <a:r>
                        <a:rPr lang="ru-RU" sz="900" u="sng" dirty="0" smtClean="0"/>
                        <a:t>1__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78" name="Стрелка вправо 77"/>
          <p:cNvSpPr/>
          <p:nvPr/>
        </p:nvSpPr>
        <p:spPr>
          <a:xfrm>
            <a:off x="2829985" y="4221163"/>
            <a:ext cx="38523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46568" y="4221163"/>
            <a:ext cx="38523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>
            <a:off x="5710768" y="4221163"/>
            <a:ext cx="385233" cy="2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108736"/>
              </p:ext>
            </p:extLst>
          </p:nvPr>
        </p:nvGraphicFramePr>
        <p:xfrm>
          <a:off x="1291167" y="5191125"/>
          <a:ext cx="3547533" cy="102593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47533"/>
              </a:tblGrid>
              <a:tr h="261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</a:rPr>
                        <a:t>Не</a:t>
                      </a:r>
                      <a:r>
                        <a:rPr lang="ru-RU" altLang="ru-RU" sz="1000" b="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</a:rPr>
                        <a:t> соблюдение алгоритма одевания </a:t>
                      </a:r>
                      <a:endParaRPr lang="ru-RU" altLang="ru-RU" sz="1000" b="0" dirty="0" smtClean="0">
                        <a:solidFill>
                          <a:schemeClr val="tx1"/>
                        </a:solidFill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368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dirty="0" err="1" smtClean="0">
                          <a:solidFill>
                            <a:schemeClr val="tx1"/>
                          </a:solidFill>
                          <a:latin typeface="Franklin Gothic Medium" pitchFamily="34" charset="0"/>
                        </a:rPr>
                        <a:t>Несформированность</a:t>
                      </a:r>
                      <a:r>
                        <a:rPr lang="ru-RU" altLang="ru-RU" sz="1000" b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</a:rPr>
                        <a:t> микропроцессов одевания у</a:t>
                      </a:r>
                      <a:r>
                        <a:rPr lang="ru-RU" altLang="ru-RU" sz="1000" b="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</a:rPr>
                        <a:t> детей</a:t>
                      </a:r>
                      <a:endParaRPr lang="ru-RU" altLang="ru-RU" sz="1000" b="0" dirty="0" smtClean="0">
                        <a:solidFill>
                          <a:schemeClr val="tx1"/>
                        </a:solidFill>
                        <a:latin typeface="Franklin Gothic Medium" pitchFamily="34" charset="0"/>
                      </a:endParaRPr>
                    </a:p>
                  </a:txBody>
                  <a:tcPr marL="121920" marR="121920"/>
                </a:tc>
              </a:tr>
              <a:tr h="3323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kern="120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Нет интереса и стремления у детей</a:t>
                      </a:r>
                      <a:r>
                        <a:rPr lang="ru-RU" altLang="ru-RU" sz="1000" b="0" kern="1200" baseline="0" dirty="0" smtClean="0">
                          <a:solidFill>
                            <a:schemeClr val="tx1"/>
                          </a:solidFill>
                          <a:latin typeface="Franklin Gothic Medium" pitchFamily="34" charset="0"/>
                          <a:ea typeface="+mn-ea"/>
                          <a:cs typeface="+mn-cs"/>
                        </a:rPr>
                        <a:t> к самостоятельности к процессу одевания</a:t>
                      </a: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100" name="Пятно 1 60"/>
          <p:cNvSpPr/>
          <p:nvPr/>
        </p:nvSpPr>
        <p:spPr>
          <a:xfrm>
            <a:off x="7632701" y="3357564"/>
            <a:ext cx="861484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" name="Пятно 1 60"/>
          <p:cNvSpPr/>
          <p:nvPr/>
        </p:nvSpPr>
        <p:spPr>
          <a:xfrm>
            <a:off x="4638676" y="3406775"/>
            <a:ext cx="86148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0" y="2276872"/>
            <a:ext cx="33536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521072" y="3494509"/>
            <a:ext cx="384043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15411" name="Прямоугольник 54"/>
          <p:cNvSpPr>
            <a:spLocks noChangeArrowheads="1"/>
          </p:cNvSpPr>
          <p:nvPr/>
        </p:nvSpPr>
        <p:spPr bwMode="auto">
          <a:xfrm>
            <a:off x="627592" y="4849814"/>
            <a:ext cx="4610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/>
              <a:t>Условные обозначения:</a:t>
            </a: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3023659" y="2276873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Ориентировка детей в раздевалке (свой шкафчик)</a:t>
                      </a: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4</a:t>
                      </a:r>
                      <a:r>
                        <a:rPr lang="ru-RU" sz="900" baseline="0" dirty="0" smtClean="0"/>
                        <a:t> </a:t>
                      </a:r>
                      <a:r>
                        <a:rPr lang="ru-RU" sz="900" dirty="0" smtClean="0"/>
                        <a:t>мин. –  </a:t>
                      </a:r>
                      <a:r>
                        <a:rPr lang="ru-RU" sz="900" u="sng" dirty="0" smtClean="0"/>
                        <a:t>1__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5903979" y="2276873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Визуализация  в шкафчиках               ( «Каждой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вещи-свое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 место»)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4 мин. –  </a:t>
                      </a:r>
                      <a:r>
                        <a:rPr lang="ru-RU" sz="900" u="sng" dirty="0" smtClean="0"/>
                        <a:t>1</a:t>
                      </a:r>
                      <a:r>
                        <a:rPr lang="ru-RU" sz="900" baseline="0" dirty="0" smtClean="0"/>
                        <a:t>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65" name="Таблица 64"/>
          <p:cNvGraphicFramePr>
            <a:graphicFrameLocks noGrp="1"/>
          </p:cNvGraphicFramePr>
          <p:nvPr/>
        </p:nvGraphicFramePr>
        <p:xfrm>
          <a:off x="431371" y="3850005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986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4537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Соблюдение алгоритма одевания детей взрослыми (педагоги и родители)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17556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 </a:t>
                      </a:r>
                      <a:r>
                        <a:rPr lang="ru-RU" sz="900" dirty="0" smtClean="0"/>
                        <a:t> 2 мин. –  </a:t>
                      </a:r>
                      <a:r>
                        <a:rPr lang="ru-RU" sz="900" u="sng" dirty="0" smtClean="0"/>
                        <a:t>2_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72" name="Таблица 71"/>
          <p:cNvGraphicFramePr>
            <a:graphicFrameLocks noGrp="1"/>
          </p:cNvGraphicFramePr>
          <p:nvPr/>
        </p:nvGraphicFramePr>
        <p:xfrm>
          <a:off x="3311691" y="3861049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Составление алгоритма одевания детей. Обучение детей</a:t>
                      </a: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dirty="0" smtClean="0"/>
                        <a:t>5мин. </a:t>
                      </a:r>
                      <a:r>
                        <a:rPr lang="ru-RU" sz="900" u="sng" dirty="0" smtClean="0"/>
                        <a:t>– 1 </a:t>
                      </a:r>
                      <a:r>
                        <a:rPr lang="ru-RU" sz="900" dirty="0" smtClean="0"/>
                        <a:t>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73" name="Таблица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560555"/>
              </p:ext>
            </p:extLst>
          </p:nvPr>
        </p:nvGraphicFramePr>
        <p:xfrm>
          <a:off x="6192011" y="3861049"/>
          <a:ext cx="2335808" cy="960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35808"/>
              </a:tblGrid>
              <a:tr h="18341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dirty="0" smtClean="0"/>
                        <a:t>Воспитатель</a:t>
                      </a:r>
                      <a:endParaRPr lang="ru-RU" sz="900" b="1" dirty="0" smtClean="0">
                        <a:solidFill>
                          <a:schemeClr val="tx1"/>
                        </a:solidFill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25220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Самостоятельное одевание детей по алгоритму</a:t>
                      </a:r>
                    </a:p>
                  </a:txBody>
                  <a:tcPr marL="121920" marR="121920"/>
                </a:tc>
              </a:tr>
              <a:tr h="140445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Параметры</a:t>
                      </a:r>
                      <a:r>
                        <a:rPr lang="ru-RU" sz="900" baseline="0" dirty="0" smtClean="0"/>
                        <a:t> шага</a:t>
                      </a:r>
                    </a:p>
                    <a:p>
                      <a:pPr algn="ctr"/>
                      <a:r>
                        <a:rPr lang="ru-RU" sz="900" baseline="0" dirty="0" smtClean="0"/>
                        <a:t>20 </a:t>
                      </a:r>
                      <a:r>
                        <a:rPr lang="ru-RU" sz="900" dirty="0" smtClean="0"/>
                        <a:t>мин. –  14__ мин.</a:t>
                      </a:r>
                      <a:endParaRPr lang="ru-RU" sz="900" dirty="0"/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91" name="Пятно 1 60"/>
          <p:cNvSpPr/>
          <p:nvPr/>
        </p:nvSpPr>
        <p:spPr>
          <a:xfrm>
            <a:off x="7442201" y="1916114"/>
            <a:ext cx="861484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47650" y="1527176"/>
            <a:ext cx="105537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b="1" dirty="0">
                <a:solidFill>
                  <a:srgbClr val="C00000"/>
                </a:solidFill>
                <a:latin typeface="+mj-lt"/>
                <a:cs typeface="Arial" charset="0"/>
              </a:rPr>
              <a:t>Линейный способ </a:t>
            </a:r>
            <a:r>
              <a:rPr lang="ru-RU" sz="1400" b="1" dirty="0" smtClean="0">
                <a:solidFill>
                  <a:srgbClr val="C00000"/>
                </a:solidFill>
                <a:latin typeface="+mj-lt"/>
                <a:cs typeface="Arial" charset="0"/>
              </a:rPr>
              <a:t>картирования</a:t>
            </a:r>
            <a:endParaRPr lang="ru-RU" sz="1400" b="1" dirty="0">
              <a:solidFill>
                <a:srgbClr val="C00000"/>
              </a:solidFill>
              <a:latin typeface="+mj-lt"/>
              <a:cs typeface="Arial" charset="0"/>
            </a:endParaRPr>
          </a:p>
        </p:txBody>
      </p:sp>
      <p:sp>
        <p:nvSpPr>
          <p:cNvPr id="70" name="Пятно 1 60"/>
          <p:cNvSpPr/>
          <p:nvPr/>
        </p:nvSpPr>
        <p:spPr>
          <a:xfrm>
            <a:off x="524934" y="5599115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4" name="Пятно 1 60"/>
          <p:cNvSpPr/>
          <p:nvPr/>
        </p:nvSpPr>
        <p:spPr>
          <a:xfrm>
            <a:off x="543984" y="5989639"/>
            <a:ext cx="789516" cy="36353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/>
          <p:cNvSpPr txBox="1">
            <a:spLocks/>
          </p:cNvSpPr>
          <p:nvPr/>
        </p:nvSpPr>
        <p:spPr>
          <a:xfrm>
            <a:off x="152401" y="-73025"/>
            <a:ext cx="12071351" cy="765175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2800" b="1" dirty="0">
                <a:solidFill>
                  <a:srgbClr val="464646"/>
                </a:solidFill>
              </a:rPr>
              <a:t>Достигнутые результаты (было и стало) </a:t>
            </a:r>
          </a:p>
        </p:txBody>
      </p:sp>
      <p:sp>
        <p:nvSpPr>
          <p:cNvPr id="30" name="Прямоугольник 29">
            <a:extLst/>
          </p:cNvPr>
          <p:cNvSpPr/>
          <p:nvPr/>
        </p:nvSpPr>
        <p:spPr>
          <a:xfrm>
            <a:off x="0" y="649290"/>
            <a:ext cx="12192000" cy="616426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3958" y="663575"/>
            <a:ext cx="176106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latin typeface="Franklin Gothic Medium" pitchFamily="34" charset="0"/>
              </a:rPr>
              <a:t>БЫЛО</a:t>
            </a:r>
          </a:p>
        </p:txBody>
      </p:sp>
      <p:sp>
        <p:nvSpPr>
          <p:cNvPr id="37" name="TextBox 52"/>
          <p:cNvSpPr txBox="1">
            <a:spLocks noChangeArrowheads="1"/>
          </p:cNvSpPr>
          <p:nvPr/>
        </p:nvSpPr>
        <p:spPr bwMode="auto">
          <a:xfrm>
            <a:off x="6576484" y="649289"/>
            <a:ext cx="1701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92D050"/>
                </a:solidFill>
                <a:latin typeface="Franklin Gothic Medium" pitchFamily="34" charset="0"/>
              </a:rPr>
              <a:t>СТАЛО</a:t>
            </a:r>
          </a:p>
        </p:txBody>
      </p:sp>
      <p:sp>
        <p:nvSpPr>
          <p:cNvPr id="44" name="Выноска со стрелкой вправо 43"/>
          <p:cNvSpPr/>
          <p:nvPr/>
        </p:nvSpPr>
        <p:spPr>
          <a:xfrm>
            <a:off x="476250" y="1343025"/>
            <a:ext cx="4552950" cy="828675"/>
          </a:xfrm>
          <a:prstGeom prst="rightArrowCallout">
            <a:avLst>
              <a:gd name="adj1" fmla="val 17208"/>
              <a:gd name="adj2" fmla="val 36688"/>
              <a:gd name="adj3" fmla="val 47078"/>
              <a:gd name="adj4" fmla="val 81713"/>
            </a:avLst>
          </a:prstGeom>
          <a:gradFill flip="none" rotWithShape="1">
            <a:gsLst>
              <a:gs pos="22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Низкая мотивация детей к процессу одевания ( мин)</a:t>
            </a:r>
            <a:endParaRPr lang="ru-RU" sz="16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59" name="Семиугольник 58"/>
          <p:cNvSpPr/>
          <p:nvPr/>
        </p:nvSpPr>
        <p:spPr>
          <a:xfrm>
            <a:off x="5172075" y="1323976"/>
            <a:ext cx="809625" cy="74295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0" name="Выноска со стрелкой вправо 59"/>
          <p:cNvSpPr/>
          <p:nvPr/>
        </p:nvSpPr>
        <p:spPr>
          <a:xfrm>
            <a:off x="495300" y="2600325"/>
            <a:ext cx="4552950" cy="942975"/>
          </a:xfrm>
          <a:prstGeom prst="rightArrowCallout">
            <a:avLst>
              <a:gd name="adj1" fmla="val 17208"/>
              <a:gd name="adj2" fmla="val 36688"/>
              <a:gd name="adj3" fmla="val 47078"/>
              <a:gd name="adj4" fmla="val 81713"/>
            </a:avLst>
          </a:prstGeom>
          <a:gradFill flip="none" rotWithShape="1">
            <a:gsLst>
              <a:gs pos="22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 Рациональное использование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времени педагогами и единый подход с родителями к процессу одевания детей (мин)</a:t>
            </a:r>
            <a:endParaRPr lang="ru-RU" sz="16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1" name="Выноска со стрелкой вправо 60"/>
          <p:cNvSpPr/>
          <p:nvPr/>
        </p:nvSpPr>
        <p:spPr>
          <a:xfrm>
            <a:off x="514350" y="3990975"/>
            <a:ext cx="4552950" cy="828675"/>
          </a:xfrm>
          <a:prstGeom prst="rightArrowCallout">
            <a:avLst>
              <a:gd name="adj1" fmla="val 17208"/>
              <a:gd name="adj2" fmla="val 36688"/>
              <a:gd name="adj3" fmla="val 47078"/>
              <a:gd name="adj4" fmla="val 81713"/>
            </a:avLst>
          </a:prstGeom>
          <a:gradFill flip="none" rotWithShape="1">
            <a:gsLst>
              <a:gs pos="22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Составление алгоритма и самостоятельное одевание детей (мин)</a:t>
            </a:r>
            <a:endParaRPr lang="ru-RU" sz="16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2" name="Семиугольник 61"/>
          <p:cNvSpPr/>
          <p:nvPr/>
        </p:nvSpPr>
        <p:spPr>
          <a:xfrm>
            <a:off x="5153025" y="2619376"/>
            <a:ext cx="809625" cy="74295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Семиугольник 63"/>
          <p:cNvSpPr/>
          <p:nvPr/>
        </p:nvSpPr>
        <p:spPr>
          <a:xfrm>
            <a:off x="5181600" y="3990976"/>
            <a:ext cx="809625" cy="742950"/>
          </a:xfrm>
          <a:prstGeom prst="hep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65" name="Выноска со стрелкой вправо 64"/>
          <p:cNvSpPr/>
          <p:nvPr/>
        </p:nvSpPr>
        <p:spPr>
          <a:xfrm>
            <a:off x="6381750" y="1343025"/>
            <a:ext cx="4552950" cy="828675"/>
          </a:xfrm>
          <a:prstGeom prst="rightArrowCallout">
            <a:avLst>
              <a:gd name="adj1" fmla="val 17208"/>
              <a:gd name="adj2" fmla="val 36688"/>
              <a:gd name="adj3" fmla="val 47078"/>
              <a:gd name="adj4" fmla="val 81713"/>
            </a:avLst>
          </a:prstGeom>
          <a:solidFill>
            <a:srgbClr val="BAE18F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Низкая мотивация к процессу одевания(мин)</a:t>
            </a:r>
            <a:endParaRPr lang="ru-RU" sz="16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6" name="Выноска со стрелкой вправо 65"/>
          <p:cNvSpPr/>
          <p:nvPr/>
        </p:nvSpPr>
        <p:spPr>
          <a:xfrm>
            <a:off x="6400800" y="2657475"/>
            <a:ext cx="4552950" cy="1047750"/>
          </a:xfrm>
          <a:prstGeom prst="rightArrowCallout">
            <a:avLst>
              <a:gd name="adj1" fmla="val 17208"/>
              <a:gd name="adj2" fmla="val 36688"/>
              <a:gd name="adj3" fmla="val 47078"/>
              <a:gd name="adj4" fmla="val 81713"/>
            </a:avLst>
          </a:prstGeom>
          <a:solidFill>
            <a:srgbClr val="BAE18F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Рациональное использование времени педагогами и единый подход с родителями к процессу одевания детей ( мин)</a:t>
            </a:r>
            <a:endParaRPr lang="ru-RU" sz="16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67" name="Выноска со стрелкой вправо 66"/>
          <p:cNvSpPr/>
          <p:nvPr/>
        </p:nvSpPr>
        <p:spPr>
          <a:xfrm>
            <a:off x="6381750" y="4019550"/>
            <a:ext cx="4552950" cy="828675"/>
          </a:xfrm>
          <a:prstGeom prst="rightArrowCallout">
            <a:avLst>
              <a:gd name="adj1" fmla="val 17208"/>
              <a:gd name="adj2" fmla="val 36688"/>
              <a:gd name="adj3" fmla="val 47078"/>
              <a:gd name="adj4" fmla="val 81713"/>
            </a:avLst>
          </a:prstGeom>
          <a:solidFill>
            <a:srgbClr val="BAE18F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Franklin Gothic Medium" pitchFamily="34" charset="0"/>
              </a:rPr>
              <a:t>Составление алгоритма и самостоятельное одевание детей (мин)</a:t>
            </a:r>
            <a:endParaRPr lang="ru-RU" sz="1600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70" name="Семиугольник 69"/>
          <p:cNvSpPr/>
          <p:nvPr/>
        </p:nvSpPr>
        <p:spPr>
          <a:xfrm>
            <a:off x="11144250" y="1352551"/>
            <a:ext cx="809625" cy="742950"/>
          </a:xfrm>
          <a:prstGeom prst="hep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1" name="Семиугольник 70"/>
          <p:cNvSpPr/>
          <p:nvPr/>
        </p:nvSpPr>
        <p:spPr>
          <a:xfrm>
            <a:off x="11172825" y="2714626"/>
            <a:ext cx="809625" cy="742950"/>
          </a:xfrm>
          <a:prstGeom prst="hep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2" name="Семиугольник 71"/>
          <p:cNvSpPr/>
          <p:nvPr/>
        </p:nvSpPr>
        <p:spPr>
          <a:xfrm>
            <a:off x="11087100" y="4038601"/>
            <a:ext cx="809625" cy="742950"/>
          </a:xfrm>
          <a:prstGeom prst="hept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F497972C-7A60-4159-8585-1CCC6BA3FAFA}" type="slidenum">
              <a:rPr lang="ru-RU" altLang="ru-RU" smtClean="0">
                <a:latin typeface="Arial" charset="0"/>
              </a:rPr>
              <a:pPr eaLnBrk="0" hangingPunct="0"/>
              <a:t>8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23555" name="Содержимое 4"/>
          <p:cNvSpPr>
            <a:spLocks noGrp="1"/>
          </p:cNvSpPr>
          <p:nvPr>
            <p:ph idx="1"/>
          </p:nvPr>
        </p:nvSpPr>
        <p:spPr>
          <a:xfrm>
            <a:off x="571500" y="1143001"/>
            <a:ext cx="10972800" cy="461963"/>
          </a:xfrm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2400" b="1" dirty="0" smtClean="0">
                <a:solidFill>
                  <a:srgbClr val="002060"/>
                </a:solidFill>
              </a:rPr>
              <a:t>Время протекания процесса:</a:t>
            </a:r>
            <a:r>
              <a:rPr lang="en-US" altLang="ru-RU" sz="2400" b="1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endParaRPr lang="ru-RU" alt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23556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050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Достигнутые результаты (было и стало)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728788"/>
            <a:ext cx="4953000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БЫЛО</a:t>
            </a:r>
            <a:r>
              <a:rPr lang="ru-RU" sz="2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Старшая группа - </a:t>
            </a:r>
            <a:r>
              <a:rPr lang="ru-RU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20 мин</a:t>
            </a:r>
            <a:endParaRPr lang="ru-RU" sz="2800" b="1" dirty="0" smtClean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2800" b="1" dirty="0" smtClean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1" y="1695451"/>
            <a:ext cx="4953000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СТАЛО</a:t>
            </a:r>
            <a:r>
              <a:rPr lang="ru-RU" sz="2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endParaRPr lang="ru-RU" sz="28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6 мин</a:t>
            </a:r>
            <a:endParaRPr lang="ru-RU" sz="2800" b="1" dirty="0" smtClean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2800" b="1" dirty="0" smtClean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ru-RU" sz="2800" b="1" dirty="0">
              <a:solidFill>
                <a:schemeClr val="accent3"/>
              </a:solidFill>
              <a:latin typeface="+mn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559" name="Прямоугольник 23"/>
          <p:cNvSpPr>
            <a:spLocks noChangeArrowheads="1"/>
          </p:cNvSpPr>
          <p:nvPr/>
        </p:nvSpPr>
        <p:spPr bwMode="auto">
          <a:xfrm>
            <a:off x="2017060" y="4210051"/>
            <a:ext cx="791421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</a:rPr>
              <a:t>ЭКОНОМИЯ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ВРЕМЕНИ: 14 </a:t>
            </a:r>
            <a:r>
              <a:rPr lang="ru-RU" altLang="ru-RU" sz="2000" b="1" dirty="0">
                <a:solidFill>
                  <a:srgbClr val="002060"/>
                </a:solidFill>
              </a:rPr>
              <a:t>МИН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.</a:t>
            </a:r>
            <a:r>
              <a:rPr lang="ru-RU" sz="2000" b="1" dirty="0" smtClean="0">
                <a:solidFill>
                  <a:schemeClr val="accent3"/>
                </a:solidFill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  <a:latin typeface="Arial" panose="020B0604020202020204" pitchFamily="34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Снижение потерь времени на процесс одевания старших детей за счет создания комфортных условий , повышения мотивации к процессу одевания по алгоритму, с помощью песочных часов, визуализации помещения и шкафчиков, а также единых подходов педагогов и родителей к соблюдению последовательности  одевания</a:t>
            </a:r>
            <a:endParaRPr lang="ru-RU" altLang="ru-RU" sz="20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5095082" y="2713303"/>
            <a:ext cx="2001838" cy="4233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90751" y="3857625"/>
            <a:ext cx="857250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91" y="216511"/>
            <a:ext cx="1735368" cy="23138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276" y="121364"/>
            <a:ext cx="1877607" cy="2503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/>
          <p:cNvSpPr txBox="1">
            <a:spLocks/>
          </p:cNvSpPr>
          <p:nvPr/>
        </p:nvSpPr>
        <p:spPr>
          <a:xfrm>
            <a:off x="152401" y="-104775"/>
            <a:ext cx="12071351" cy="765175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2500" b="1" dirty="0">
                <a:solidFill>
                  <a:srgbClr val="464646"/>
                </a:solidFill>
              </a:rPr>
              <a:t>Достигнутые </a:t>
            </a:r>
            <a:r>
              <a:rPr lang="ru-RU" sz="2500" b="1" dirty="0" smtClean="0">
                <a:solidFill>
                  <a:srgbClr val="464646"/>
                </a:solidFill>
              </a:rPr>
              <a:t>результаты</a:t>
            </a:r>
            <a:endParaRPr lang="ru-RU" sz="3000" b="1" dirty="0">
              <a:solidFill>
                <a:srgbClr val="464646"/>
              </a:solidFill>
            </a:endParaRPr>
          </a:p>
        </p:txBody>
      </p:sp>
      <p:sp>
        <p:nvSpPr>
          <p:cNvPr id="30" name="Прямоугольник 29">
            <a:extLst/>
          </p:cNvPr>
          <p:cNvSpPr/>
          <p:nvPr/>
        </p:nvSpPr>
        <p:spPr>
          <a:xfrm>
            <a:off x="0" y="476250"/>
            <a:ext cx="12192000" cy="63373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1790700" y="3190875"/>
            <a:ext cx="419100" cy="342900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24124" y="2228850"/>
            <a:ext cx="4448175" cy="66675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Сокращение потерь времени на процесс одевания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495550" y="1409699"/>
            <a:ext cx="4343400" cy="676275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Создание  комфортных условий для  одевания детей на прогулку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24125" y="3133725"/>
            <a:ext cx="4476750" cy="87630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Рациональное использование времени педагогами и единый подход с родителями к процессу одевания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1809750" y="1428750"/>
            <a:ext cx="419100" cy="342900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1828800" y="2266950"/>
            <a:ext cx="419100" cy="342900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866776" y="1333500"/>
            <a:ext cx="609599" cy="23717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ЭФФЕКТ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graphicFrame>
        <p:nvGraphicFramePr>
          <p:cNvPr id="38" name="Схема 37"/>
          <p:cNvGraphicFramePr/>
          <p:nvPr/>
        </p:nvGraphicFramePr>
        <p:xfrm>
          <a:off x="7442200" y="1300692"/>
          <a:ext cx="3873500" cy="2128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9" y="4102760"/>
            <a:ext cx="1896172" cy="25282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870" y="4055753"/>
            <a:ext cx="1966681" cy="2622241"/>
          </a:xfrm>
          <a:prstGeom prst="rect">
            <a:avLst/>
          </a:prstGeom>
        </p:spPr>
      </p:pic>
      <p:pic>
        <p:nvPicPr>
          <p:cNvPr id="2051" name="Picture 3" descr="C:\Users\Admin\Desktop\IMG-a871648d353ec1be16a45985756c9dca-V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147" y="4102760"/>
            <a:ext cx="2196549" cy="252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2196</TotalTime>
  <Words>998</Words>
  <Application>Microsoft Office PowerPoint</Application>
  <PresentationFormat>Произвольный</PresentationFormat>
  <Paragraphs>242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Паспорт проекта «Оптимизация одевания детей на прогулку с использованием песочных часов»</vt:lpstr>
      <vt:lpstr>Команда проекта </vt:lpstr>
      <vt:lpstr>Карта текущего состояния процесса  «Оптимизация одевания детей на прогулку с использованием песочных часов»</vt:lpstr>
      <vt:lpstr>Пирамида проблем процесса «Оптимизация одевания детей на прогулку с использованием песочных часов»</vt:lpstr>
      <vt:lpstr>Презентация PowerPoint</vt:lpstr>
      <vt:lpstr>Карта целевого состояния процесса  «Оптимизация одевания детей на прогулку с использованием песочных часов»</vt:lpstr>
      <vt:lpstr>Презентация PowerPoint</vt:lpstr>
      <vt:lpstr>Достигнутые результаты (было и стало)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«МАДОУ № 5 «Полянка»-  «Бережливый детский сад»</dc:title>
  <dc:creator>ZAM_VMR</dc:creator>
  <cp:lastModifiedBy>user3</cp:lastModifiedBy>
  <cp:revision>205</cp:revision>
  <dcterms:created xsi:type="dcterms:W3CDTF">2019-04-12T00:02:23Z</dcterms:created>
  <dcterms:modified xsi:type="dcterms:W3CDTF">2021-04-21T07:32:52Z</dcterms:modified>
</cp:coreProperties>
</file>