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2" r:id="rId3"/>
    <p:sldId id="265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4" r:id="rId12"/>
    <p:sldId id="303" r:id="rId13"/>
    <p:sldId id="305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9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5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7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4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14.emf"/><Relationship Id="rId10" Type="http://schemas.openxmlformats.org/officeDocument/2006/relationships/image" Target="../media/image26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Паспорт проекта  </a:t>
            </a:r>
            <a:r>
              <a:rPr lang="ru-RU" sz="2400" dirty="0" smtClean="0"/>
              <a:t>«</a:t>
            </a:r>
            <a:r>
              <a:rPr lang="ru-RU" sz="2400" b="1" dirty="0" smtClean="0"/>
              <a:t>ПРОЦЕСС </a:t>
            </a:r>
            <a:r>
              <a:rPr lang="ru-RU" sz="2400" b="1" dirty="0"/>
              <a:t>ПОДГОТОВКИ ДЕТЕЙ СТАРШЕГО ДОШКОЛЬНОГО ВОЗРАСТА К ЗАНЯТИЯМ С ИСПОЛЬЗОВАНИЕМ ПЕСОЧНЫХ </a:t>
            </a:r>
            <a:r>
              <a:rPr lang="ru-RU" sz="2400" b="1" dirty="0" smtClean="0"/>
              <a:t>ЧАСОВ</a:t>
            </a:r>
            <a:r>
              <a:rPr lang="ru-RU" sz="2400" dirty="0" smtClean="0"/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1281113"/>
            <a:ext cx="8636000" cy="1335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17039" y="2735263"/>
            <a:ext cx="8636000" cy="2011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1309688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47650" y="4746625"/>
            <a:ext cx="8621713" cy="1130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2714625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4760913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29" y="1282700"/>
            <a:ext cx="51212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Наименование органа местного  самоуправления: Управление образования г.Белгорода</a:t>
            </a:r>
          </a:p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Наименование отдела :</a:t>
            </a:r>
            <a:r>
              <a:rPr lang="ru-RU" sz="1400" dirty="0">
                <a:solidFill>
                  <a:srgbClr val="002060"/>
                </a:solidFill>
              </a:rPr>
              <a:t>МБДОУ д/с № </a:t>
            </a:r>
            <a:r>
              <a:rPr lang="ru-RU" sz="1400" dirty="0" smtClean="0">
                <a:solidFill>
                  <a:srgbClr val="002060"/>
                </a:solidFill>
              </a:rPr>
              <a:t>33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процесса: от подготовки до выполнения проекта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Дата начала  проекта:</a:t>
            </a:r>
            <a:r>
              <a:rPr lang="ru-RU" sz="1400" dirty="0">
                <a:solidFill>
                  <a:srgbClr val="1F497D"/>
                </a:solidFill>
              </a:rPr>
              <a:t> 22.03.2021 г.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200" dirty="0" smtClean="0">
              <a:solidFill>
                <a:srgbClr val="002060"/>
              </a:solidFill>
            </a:endParaRPr>
          </a:p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Дата окончания проекта:</a:t>
            </a:r>
            <a:r>
              <a:rPr lang="ru-RU" sz="1400" dirty="0">
                <a:solidFill>
                  <a:srgbClr val="1F497D"/>
                </a:solidFill>
              </a:rPr>
              <a:t> 19.04.2021 г.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20" y="5949280"/>
            <a:ext cx="8621713" cy="8392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5999156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030" y="5887787"/>
            <a:ext cx="8323263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1. Для организации: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Обеспечен алгоритм (визуализация) действий при подготовке к НОД</a:t>
            </a:r>
            <a:endParaRPr lang="ru-RU" sz="1600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2. Для населения: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Наличие умения у детей при подготовке к НОД соотносить действия с временным отрезком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459729" y="3263890"/>
            <a:ext cx="83970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Отсутствие алгоритма действий при подготовке к НОД.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Неэффективное распределение детьми времени при подготовке к НОД.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Сокращение временных затрат, связанных с организацией при подготовке к НОД 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Избыточные действия детей при подготовке к НОД.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243" y="5157192"/>
            <a:ext cx="830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Оптимизация процесса обучения дошкольников по подготовке к НОД с использованием песочных часов в ДОУ №33.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09" y="864048"/>
            <a:ext cx="1630784" cy="21743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1" y="1625758"/>
            <a:ext cx="1320589" cy="9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/>
          </p:cNvPr>
          <p:cNvSpPr/>
          <p:nvPr/>
        </p:nvSpPr>
        <p:spPr>
          <a:xfrm>
            <a:off x="244475" y="4012249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127960" y="1675704"/>
            <a:ext cx="2508275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общих простых правил и алгоритмов.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975697" y="1676159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862191" y="139511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975695" y="4233566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6972569" y="4276407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86553" y="4584916"/>
            <a:ext cx="2330720" cy="12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Отсутствие: </a:t>
            </a:r>
          </a:p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Визуализации последовательности действий при организации  подготовке к НОД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6268568" y="4585868"/>
            <a:ext cx="2664295" cy="10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Применение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визуализации временного отрезка(песочных часов), помогающего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детям подготовиться к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НОД. 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22" y="4369580"/>
            <a:ext cx="2234085" cy="1675564"/>
          </a:xfrm>
          <a:prstGeom prst="rect">
            <a:avLst/>
          </a:prstGeom>
        </p:spPr>
      </p:pic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77518" y="1988186"/>
            <a:ext cx="2436172" cy="10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опыта  самостоятельной организации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при подготовке к НОД  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3" y="4020977"/>
            <a:ext cx="1779579" cy="2372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0816" y="1574999"/>
            <a:ext cx="2607610" cy="1955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87" y="2320779"/>
            <a:ext cx="4289984" cy="13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203848" y="2976563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45 </a:t>
            </a: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089150" y="3444875"/>
            <a:ext cx="970682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07950" y="2636838"/>
            <a:ext cx="1981200" cy="1728787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Franklin Gothic Medium" pitchFamily="34" charset="0"/>
              </a:rPr>
              <a:t>Подготовка педагогов и детей к проведению непосредственной образовательной деятельности </a:t>
            </a:r>
            <a:r>
              <a:rPr lang="ru-RU" altLang="ru-RU" sz="1400" b="1" dirty="0" smtClean="0">
                <a:solidFill>
                  <a:srgbClr val="000000"/>
                </a:solidFill>
                <a:latin typeface="Franklin Gothic Medium" pitchFamily="34" charset="0"/>
              </a:rPr>
              <a:t>в </a:t>
            </a:r>
            <a:r>
              <a:rPr lang="ru-RU" altLang="ru-RU" sz="1400" b="1" dirty="0">
                <a:solidFill>
                  <a:srgbClr val="000000"/>
                </a:solidFill>
                <a:latin typeface="Franklin Gothic Medium" pitchFamily="34" charset="0"/>
              </a:rPr>
              <a:t>группе детского сада</a:t>
            </a:r>
            <a:endParaRPr lang="ru-RU" sz="1400" b="1" dirty="0">
              <a:solidFill>
                <a:srgbClr val="464646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0830" y="308768"/>
            <a:ext cx="8727634" cy="7667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b="1" dirty="0">
                <a:solidFill>
                  <a:srgbClr val="4F81BD">
                    <a:lumMod val="50000"/>
                  </a:srgbClr>
                </a:solidFill>
              </a:rPr>
              <a:t>Достигнутые результаты </a:t>
            </a:r>
            <a:endParaRPr lang="ru-RU" sz="2500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ctr">
              <a:defRPr/>
            </a:pPr>
            <a:r>
              <a:rPr lang="ru-RU" sz="2500" b="1" dirty="0" smtClean="0">
                <a:solidFill>
                  <a:srgbClr val="4F81BD">
                    <a:lumMod val="50000"/>
                  </a:srgbClr>
                </a:solidFill>
              </a:rPr>
              <a:t>(</a:t>
            </a:r>
            <a:r>
              <a:rPr lang="ru-RU" sz="2500" b="1" dirty="0">
                <a:solidFill>
                  <a:srgbClr val="4F81BD">
                    <a:lumMod val="50000"/>
                  </a:srgbClr>
                </a:solidFill>
              </a:rPr>
              <a:t>было и стало)</a:t>
            </a:r>
            <a:r>
              <a:rPr lang="ru-RU" sz="2500" b="1" dirty="0">
                <a:solidFill>
                  <a:srgbClr val="006600"/>
                </a:solidFill>
              </a:rPr>
              <a:t> </a:t>
            </a:r>
            <a:endParaRPr lang="ru-RU" sz="3000" b="1" dirty="0">
              <a:solidFill>
                <a:srgbClr val="006600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7776878" y="3005551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 </a:t>
            </a: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951663" y="3470275"/>
            <a:ext cx="696912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562475" y="2636838"/>
            <a:ext cx="2389188" cy="1728787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Franklin Gothic Medium" pitchFamily="34" charset="0"/>
              </a:rPr>
              <a:t>Подготовка педагогов и детей к проведению непосредственной образовательной деятельности </a:t>
            </a:r>
            <a:r>
              <a:rPr lang="ru-RU" altLang="ru-RU" sz="1600" b="1" dirty="0" smtClean="0">
                <a:solidFill>
                  <a:srgbClr val="000000"/>
                </a:solidFill>
                <a:latin typeface="Franklin Gothic Medium" pitchFamily="34" charset="0"/>
              </a:rPr>
              <a:t>в </a:t>
            </a:r>
            <a:r>
              <a:rPr lang="ru-RU" altLang="ru-RU" sz="1600" b="1" dirty="0">
                <a:solidFill>
                  <a:srgbClr val="000000"/>
                </a:solidFill>
                <a:latin typeface="Franklin Gothic Medium" pitchFamily="34" charset="0"/>
              </a:rPr>
              <a:t>группе детского сада</a:t>
            </a:r>
            <a:endParaRPr lang="ru-RU" sz="1600" b="1" dirty="0">
              <a:solidFill>
                <a:srgbClr val="464646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23813" y="1522413"/>
            <a:ext cx="9120187" cy="32750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1F497D">
                    <a:lumMod val="75000"/>
                  </a:srgb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562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9488" y="6448425"/>
            <a:ext cx="4365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smtClean="0">
                <a:solidFill>
                  <a:srgbClr val="898989"/>
                </a:solidFill>
              </a:rPr>
              <a:t>8</a:t>
            </a:r>
          </a:p>
        </p:txBody>
      </p:sp>
      <p:sp>
        <p:nvSpPr>
          <p:cNvPr id="23563" name="TextBox 23"/>
          <p:cNvSpPr txBox="1">
            <a:spLocks noChangeArrowheads="1"/>
          </p:cNvSpPr>
          <p:nvPr/>
        </p:nvSpPr>
        <p:spPr bwMode="auto">
          <a:xfrm>
            <a:off x="1422400" y="1916113"/>
            <a:ext cx="1320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23564" name="TextBox 52"/>
          <p:cNvSpPr txBox="1">
            <a:spLocks noChangeArrowheads="1"/>
          </p:cNvSpPr>
          <p:nvPr/>
        </p:nvSpPr>
        <p:spPr bwMode="auto">
          <a:xfrm>
            <a:off x="6372225" y="1916113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1503104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/>
          </p:cNvPr>
          <p:cNvSpPr/>
          <p:nvPr/>
        </p:nvSpPr>
        <p:spPr>
          <a:xfrm>
            <a:off x="403122" y="1336822"/>
            <a:ext cx="8620478" cy="5030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</a:t>
            </a: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403121" y="1412776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pic>
        <p:nvPicPr>
          <p:cNvPr id="99335" name="Picture 7" descr="https://im0-tub-ru.yandex.net/i?id=f37910d7c9fc4a5c5b8391f88c34ac78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36" y="1676750"/>
            <a:ext cx="1538111" cy="19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1" y="2938347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71" y="3852084"/>
            <a:ext cx="3323861" cy="2492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32" y="2746269"/>
            <a:ext cx="2724868" cy="3633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88160"/>
            <a:ext cx="1815666" cy="2420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70" y="1336822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6477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altLang="ru-RU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066632" y="1539769"/>
            <a:ext cx="472956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алгоритм (визуализация) действий при подготовке к НОД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при организации подготовке к НОД.</a:t>
            </a:r>
          </a:p>
          <a:p>
            <a:pPr algn="ctr"/>
            <a:endParaRPr lang="ru-RU" alt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825" y="908720"/>
            <a:ext cx="864235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959519"/>
            <a:ext cx="0" cy="417671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106770" y="1666643"/>
            <a:ext cx="649287" cy="431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233568" y="3455651"/>
            <a:ext cx="649287" cy="431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62815" y="3943193"/>
            <a:ext cx="4537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подготовки сокращено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45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</a:p>
        </p:txBody>
      </p:sp>
      <p:sp>
        <p:nvSpPr>
          <p:cNvPr id="20" name="Содержимое 4"/>
          <p:cNvSpPr>
            <a:spLocks noGrp="1"/>
          </p:cNvSpPr>
          <p:nvPr>
            <p:ph idx="4294967295"/>
          </p:nvPr>
        </p:nvSpPr>
        <p:spPr>
          <a:xfrm>
            <a:off x="332797" y="965982"/>
            <a:ext cx="3312114" cy="369332"/>
          </a:xfr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процесса: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165197" y="2458584"/>
            <a:ext cx="2001838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50825" y="1785991"/>
            <a:ext cx="167863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минут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173274" y="1753029"/>
            <a:ext cx="140935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algn="ctr"/>
            <a:r>
              <a:rPr lang="ru-RU" sz="1400" dirty="0"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840937" y="3943193"/>
            <a:ext cx="26471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ВРЕМЕНИ: 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 -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97490" y="1089920"/>
            <a:ext cx="126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669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33363" y="3600450"/>
            <a:ext cx="8621712" cy="246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1300" y="1273175"/>
            <a:ext cx="863758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101800" y="3074988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Афтенюк Н.Н.</a:t>
            </a:r>
          </a:p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заведующий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1885950" y="138112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3938190" y="3076575"/>
            <a:ext cx="17859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Матюхина И.Н. </a:t>
            </a:r>
            <a:r>
              <a:rPr lang="ru-RU" altLang="ru-RU" sz="1000" b="1" kern="0" dirty="0" err="1" smtClean="0">
                <a:solidFill>
                  <a:srgbClr val="00295C"/>
                </a:solidFill>
              </a:rPr>
              <a:t>ст.воспитатель</a:t>
            </a:r>
            <a:endParaRPr lang="ru-RU" altLang="ru-RU" sz="1000" b="1" kern="0" dirty="0" smtClean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3178175" y="1403350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800" y="158591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2388" y="1567656"/>
            <a:ext cx="1285676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613968" y="5579368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Роман Т.П.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13968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198144" y="5579368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Тимофеева Н.Т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981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00" y="1577847"/>
            <a:ext cx="1070606" cy="147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577847"/>
            <a:ext cx="1285676" cy="146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51" y="4090293"/>
            <a:ext cx="1121392" cy="14610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44" y="4056252"/>
            <a:ext cx="1076375" cy="14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588963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</a:t>
            </a:r>
            <a:r>
              <a:rPr lang="ru-RU" altLang="ru-RU" sz="2400" dirty="0" smtClean="0">
                <a:solidFill>
                  <a:prstClr val="black"/>
                </a:solidFill>
                <a:ea typeface="+mn-ea"/>
                <a:cs typeface="+mn-cs"/>
              </a:rPr>
              <a:t>«</a:t>
            </a:r>
            <a:r>
              <a:rPr lang="ru-RU" altLang="ru-RU" sz="2400" dirty="0">
                <a:solidFill>
                  <a:prstClr val="black"/>
                </a:solidFill>
                <a:ea typeface="+mn-ea"/>
                <a:cs typeface="+mn-cs"/>
              </a:rPr>
              <a:t>ПРОЦЕСС ПОДГОТОВКИ ДЕТЕЙ СТАРШЕГО </a:t>
            </a:r>
            <a:r>
              <a:rPr lang="ru-RU" altLang="ru-RU" sz="2400" dirty="0" smtClean="0">
                <a:solidFill>
                  <a:prstClr val="black"/>
                </a:solidFill>
                <a:ea typeface="+mn-ea"/>
                <a:cs typeface="+mn-cs"/>
              </a:rPr>
              <a:t>ДОШКОЛЬНОГО </a:t>
            </a:r>
            <a:r>
              <a:rPr lang="ru-RU" altLang="ru-RU" sz="2400" dirty="0">
                <a:solidFill>
                  <a:prstClr val="black"/>
                </a:solidFill>
                <a:ea typeface="+mn-ea"/>
                <a:cs typeface="+mn-cs"/>
              </a:rPr>
              <a:t>ВОЗРАСТА К ЗАНЯТИЯМ С ИСПОЛЬЗОВАНИЕМ ПЕСОЧНЫХ ЧАСОВ</a:t>
            </a:r>
            <a:r>
              <a:rPr lang="ru-RU" altLang="ru-RU" sz="2400" dirty="0" smtClean="0">
                <a:solidFill>
                  <a:prstClr val="black"/>
                </a:solidFill>
                <a:ea typeface="+mn-ea"/>
                <a:cs typeface="+mn-cs"/>
              </a:rPr>
              <a:t>»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/>
          </a:p>
        </p:txBody>
      </p:sp>
      <p:sp>
        <p:nvSpPr>
          <p:cNvPr id="8" name="Прямоугольник 7"/>
          <p:cNvSpPr/>
          <p:nvPr/>
        </p:nvSpPr>
        <p:spPr>
          <a:xfrm>
            <a:off x="197552" y="3132900"/>
            <a:ext cx="562378" cy="38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 smtClean="0"/>
              <a:t>ШАГ </a:t>
            </a:r>
            <a:r>
              <a:rPr lang="ru-RU" sz="900" b="1" dirty="0"/>
              <a:t>1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96564"/>
              </p:ext>
            </p:extLst>
          </p:nvPr>
        </p:nvGraphicFramePr>
        <p:xfrm>
          <a:off x="197552" y="3548597"/>
          <a:ext cx="2617101" cy="17712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17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3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03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 начального уровня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знания временного отрезка у детей при подготовке к НОД.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6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10мин. –  15 мин.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Пятно 1 60"/>
          <p:cNvSpPr/>
          <p:nvPr/>
        </p:nvSpPr>
        <p:spPr>
          <a:xfrm>
            <a:off x="968219" y="307178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1" name="Пятно 1 60"/>
          <p:cNvSpPr/>
          <p:nvPr/>
        </p:nvSpPr>
        <p:spPr>
          <a:xfrm>
            <a:off x="2529730" y="319227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016829" y="4203182"/>
            <a:ext cx="388046" cy="1285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159888"/>
            <a:ext cx="552450" cy="4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2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21204"/>
              </p:ext>
            </p:extLst>
          </p:nvPr>
        </p:nvGraphicFramePr>
        <p:xfrm>
          <a:off x="3563888" y="3580576"/>
          <a:ext cx="2019539" cy="20879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19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98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соотнесению действий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временным отрезком.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 –  15 мин.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Пятно 1 60"/>
          <p:cNvSpPr/>
          <p:nvPr/>
        </p:nvSpPr>
        <p:spPr>
          <a:xfrm>
            <a:off x="4496432" y="3197750"/>
            <a:ext cx="444753" cy="37885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6" name="Пятно 1 60"/>
          <p:cNvSpPr/>
          <p:nvPr/>
        </p:nvSpPr>
        <p:spPr>
          <a:xfrm>
            <a:off x="5448742" y="3048396"/>
            <a:ext cx="559202" cy="50729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675160" y="4331770"/>
            <a:ext cx="553024" cy="177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3349316"/>
            <a:ext cx="56515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/>
              <a:t>ШАГ 3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67944"/>
              </p:ext>
            </p:extLst>
          </p:nvPr>
        </p:nvGraphicFramePr>
        <p:xfrm>
          <a:off x="6300192" y="3861048"/>
          <a:ext cx="1797717" cy="19959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97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63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 текущего уровня знания временного отрезка у детей при подготовке к НОД.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5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мин. –  15 мин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563250" y="1517812"/>
            <a:ext cx="1853372" cy="144416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пособий, способствующих обучению детей последовательности действий при подготовке к НОД.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424496" y="1582481"/>
            <a:ext cx="1960759" cy="149907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Снижение творческой активности педагогических работников в ходе обучения организации дежурства при подготовке к НОД.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429280" y="1661690"/>
            <a:ext cx="1293552" cy="130029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понимание детьми понятия временной отрезок.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411318" y="1725929"/>
            <a:ext cx="1232567" cy="117181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Нежелание детей соблюдать временной отрезок.</a:t>
            </a:r>
          </a:p>
        </p:txBody>
      </p:sp>
      <p:sp>
        <p:nvSpPr>
          <p:cNvPr id="24" name="Пятно 1 60"/>
          <p:cNvSpPr/>
          <p:nvPr/>
        </p:nvSpPr>
        <p:spPr>
          <a:xfrm>
            <a:off x="7476920" y="3387178"/>
            <a:ext cx="413019" cy="36312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7273655" y="2025939"/>
            <a:ext cx="1232567" cy="117181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Хаотичные действия детей в процессе дежурства.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22" y="4509120"/>
            <a:ext cx="731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85" y="4594051"/>
            <a:ext cx="249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38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3167062" cy="358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Пирамида проблем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288" y="115888"/>
            <a:ext cx="8686800" cy="8651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b="1" dirty="0" smtClean="0">
                <a:solidFill>
                  <a:srgbClr val="464646"/>
                </a:solidFill>
              </a:rPr>
            </a:br>
            <a:r>
              <a:rPr lang="ru-RU" sz="3000" b="1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b="1" dirty="0">
              <a:solidFill>
                <a:srgbClr val="464646"/>
              </a:solidFill>
            </a:endParaRPr>
          </a:p>
        </p:txBody>
      </p:sp>
      <p:sp>
        <p:nvSpPr>
          <p:cNvPr id="11" name="Пятно 1 88">
            <a:extLst/>
          </p:cNvPr>
          <p:cNvSpPr/>
          <p:nvPr/>
        </p:nvSpPr>
        <p:spPr>
          <a:xfrm>
            <a:off x="4474529" y="4029483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73638" y="1125538"/>
            <a:ext cx="3168650" cy="3587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464646"/>
                </a:solidFill>
              </a:rPr>
              <a:t>Перечень проблем:</a:t>
            </a:r>
            <a:endParaRPr lang="ru-RU" sz="2400" dirty="0">
              <a:solidFill>
                <a:srgbClr val="464646"/>
              </a:solidFill>
            </a:endParaRPr>
          </a:p>
        </p:txBody>
      </p:sp>
      <p:sp>
        <p:nvSpPr>
          <p:cNvPr id="15" name="Пятно 1 88">
            <a:extLst/>
          </p:cNvPr>
          <p:cNvSpPr/>
          <p:nvPr/>
        </p:nvSpPr>
        <p:spPr>
          <a:xfrm>
            <a:off x="4518086" y="4494698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6" name="Пятно 1 88">
            <a:extLst/>
          </p:cNvPr>
          <p:cNvSpPr/>
          <p:nvPr/>
        </p:nvSpPr>
        <p:spPr>
          <a:xfrm>
            <a:off x="4441624" y="5071053"/>
            <a:ext cx="56451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4" name="Пятно 1 88">
            <a:extLst/>
          </p:cNvPr>
          <p:cNvSpPr/>
          <p:nvPr/>
        </p:nvSpPr>
        <p:spPr>
          <a:xfrm>
            <a:off x="4476778" y="3364492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0125" y="6572250"/>
            <a:ext cx="531813" cy="285750"/>
          </a:xfrm>
        </p:spPr>
        <p:txBody>
          <a:bodyPr/>
          <a:lstStyle/>
          <a:p>
            <a:pPr algn="ctr">
              <a:defRPr/>
            </a:pPr>
            <a:fld id="{665F7093-1B63-4552-81E3-3AEB9A14D1DF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21" name="Пятно 1 88">
            <a:extLst/>
          </p:cNvPr>
          <p:cNvSpPr/>
          <p:nvPr/>
        </p:nvSpPr>
        <p:spPr>
          <a:xfrm>
            <a:off x="4508133" y="2675059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2" name="Пятно 1 88">
            <a:extLst/>
          </p:cNvPr>
          <p:cNvSpPr/>
          <p:nvPr/>
        </p:nvSpPr>
        <p:spPr>
          <a:xfrm>
            <a:off x="3347864" y="6068154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5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50941"/>
              </p:ext>
            </p:extLst>
          </p:nvPr>
        </p:nvGraphicFramePr>
        <p:xfrm>
          <a:off x="4968387" y="2548116"/>
          <a:ext cx="3718730" cy="2943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8730">
                  <a:extLst>
                    <a:ext uri="{9D8B030D-6E8A-4147-A177-3AD203B41FA5}">
                      <a16:colId xmlns:a16="http://schemas.microsoft.com/office/drawing/2014/main" xmlns="" val="4043508023"/>
                    </a:ext>
                  </a:extLst>
                </a:gridCol>
              </a:tblGrid>
              <a:tr h="728318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1.Отсутствиепособий,</a:t>
                      </a: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способствующих обучению детей последовательности действий при подготовке к НОД.</a:t>
                      </a: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3329556916"/>
                  </a:ext>
                </a:extLst>
              </a:tr>
              <a:tr h="6542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Снижение творческой активности педагогических работников в ходе обучения организации дежурства при подготовке к НОД.</a:t>
                      </a: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280804273"/>
                  </a:ext>
                </a:extLst>
              </a:tr>
              <a:tr h="5202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Не понимание детьми понятия временной отрезок.</a:t>
                      </a: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3311309705"/>
                  </a:ext>
                </a:extLst>
              </a:tr>
              <a:tr h="5202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Нежелание детей соблюдать временной отрезок.</a:t>
                      </a: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1958790846"/>
                  </a:ext>
                </a:extLst>
              </a:tr>
              <a:tr h="520222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Хаотичные действия детей в процессе дежурства.</a:t>
                      </a:r>
                    </a:p>
                  </a:txBody>
                  <a:tcPr marL="91450" marR="91450" marT="45712" marB="45712"/>
                </a:tc>
                <a:extLst>
                  <a:ext uri="{0D108BD9-81ED-4DB2-BD59-A6C34878D82A}">
                    <a16:rowId xmlns:a16="http://schemas.microsoft.com/office/drawing/2014/main" xmlns="" val="4219704402"/>
                  </a:ext>
                </a:extLst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7" y="1495055"/>
            <a:ext cx="392588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ятно 1 88">
            <a:extLst/>
          </p:cNvPr>
          <p:cNvSpPr/>
          <p:nvPr/>
        </p:nvSpPr>
        <p:spPr>
          <a:xfrm>
            <a:off x="3345741" y="6165304"/>
            <a:ext cx="56451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2" name="Пятно 1 88">
            <a:extLst/>
          </p:cNvPr>
          <p:cNvSpPr/>
          <p:nvPr/>
        </p:nvSpPr>
        <p:spPr>
          <a:xfrm>
            <a:off x="2823844" y="6181025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5" name="Пятно 1 88">
            <a:extLst/>
          </p:cNvPr>
          <p:cNvSpPr/>
          <p:nvPr/>
        </p:nvSpPr>
        <p:spPr>
          <a:xfrm>
            <a:off x="2362891" y="6186663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Пятно 1 88">
            <a:extLst/>
          </p:cNvPr>
          <p:cNvSpPr/>
          <p:nvPr/>
        </p:nvSpPr>
        <p:spPr>
          <a:xfrm>
            <a:off x="1798568" y="6238095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Пятно 1 88">
            <a:extLst/>
          </p:cNvPr>
          <p:cNvSpPr/>
          <p:nvPr/>
        </p:nvSpPr>
        <p:spPr>
          <a:xfrm>
            <a:off x="1259632" y="6238095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72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029302" y="797617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rgbClr val="1F497D"/>
                </a:solidFill>
              </a:rPr>
              <a:t>Вклад в достижение цели, мин.</a:t>
            </a:r>
            <a:endParaRPr lang="ru-RU" altLang="ru-RU" sz="1200" b="1" dirty="0">
              <a:solidFill>
                <a:srgbClr val="1F497D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1F497D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4526" y="1708704"/>
            <a:ext cx="2110011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08676" y="1812016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1F497D"/>
                </a:solidFill>
              </a:rPr>
              <a:t>3-5</a:t>
            </a:r>
            <a:endParaRPr lang="ru-RU" altLang="ru-RU" sz="1400" b="1" dirty="0">
              <a:solidFill>
                <a:srgbClr val="1F497D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249" y="1283662"/>
            <a:ext cx="8788870" cy="144617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: вправо 3"/>
          <p:cNvSpPr/>
          <p:nvPr/>
        </p:nvSpPr>
        <p:spPr>
          <a:xfrm>
            <a:off x="2488516" y="181201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: вправо 3"/>
          <p:cNvSpPr/>
          <p:nvPr/>
        </p:nvSpPr>
        <p:spPr>
          <a:xfrm>
            <a:off x="7364771" y="184829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1F497D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5271307" y="1519506"/>
            <a:ext cx="2073388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средств, обогащающие РППС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право 3"/>
          <p:cNvSpPr/>
          <p:nvPr/>
        </p:nvSpPr>
        <p:spPr>
          <a:xfrm>
            <a:off x="4954947" y="1812016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1F497D"/>
                </a:solidFill>
              </a:rPr>
              <a:t>Первопричина</a:t>
            </a:r>
            <a:endParaRPr lang="ru-RU" altLang="ru-RU" sz="1400" b="1" dirty="0">
              <a:solidFill>
                <a:srgbClr val="1F497D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Анализ проблем «5 почему?»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248780" y="2962505"/>
            <a:ext cx="2024730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 творческой активности педагогов, в ходе организации дежурства по подготовке к НОД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9691" y="2931867"/>
            <a:ext cx="8779104" cy="14789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: вправо 3"/>
          <p:cNvSpPr/>
          <p:nvPr/>
        </p:nvSpPr>
        <p:spPr>
          <a:xfrm>
            <a:off x="2454093" y="336841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: вправо 3"/>
          <p:cNvSpPr/>
          <p:nvPr/>
        </p:nvSpPr>
        <p:spPr>
          <a:xfrm>
            <a:off x="7352434" y="337021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трелка: вправо 3"/>
          <p:cNvSpPr/>
          <p:nvPr/>
        </p:nvSpPr>
        <p:spPr>
          <a:xfrm>
            <a:off x="4937093" y="335198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124917" y="4935020"/>
            <a:ext cx="2202942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желание педагогов уделять достаточное время к подготовке к НОД</a:t>
            </a:r>
            <a:endParaRPr lang="ru-RU" altLang="ru-RU" sz="1200" b="1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9691" y="4637504"/>
            <a:ext cx="8765428" cy="190012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трелка: вправо 3"/>
          <p:cNvSpPr/>
          <p:nvPr/>
        </p:nvSpPr>
        <p:spPr>
          <a:xfrm>
            <a:off x="2353751" y="512936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Стрелка: вправо 3"/>
          <p:cNvSpPr/>
          <p:nvPr/>
        </p:nvSpPr>
        <p:spPr>
          <a:xfrm>
            <a:off x="4867634" y="530442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727060" y="3302606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1F497D"/>
                </a:solidFill>
              </a:rPr>
              <a:t>3-5</a:t>
            </a:r>
            <a:endParaRPr lang="ru-RU" altLang="ru-RU" sz="1400" b="1" dirty="0">
              <a:solidFill>
                <a:srgbClr val="1F497D"/>
              </a:solidFill>
            </a:endParaRPr>
          </a:p>
        </p:txBody>
      </p:sp>
      <p:sp>
        <p:nvSpPr>
          <p:cNvPr id="88" name="TextBox 41"/>
          <p:cNvSpPr txBox="1">
            <a:spLocks noChangeArrowheads="1"/>
          </p:cNvSpPr>
          <p:nvPr/>
        </p:nvSpPr>
        <p:spPr bwMode="auto">
          <a:xfrm>
            <a:off x="5285911" y="5279728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1F497D"/>
                </a:solidFill>
              </a:rPr>
              <a:t>3-5</a:t>
            </a:r>
            <a:endParaRPr lang="ru-RU" altLang="ru-RU" sz="1400" b="1" dirty="0">
              <a:solidFill>
                <a:srgbClr val="1F497D"/>
              </a:solidFill>
            </a:endParaRPr>
          </a:p>
        </p:txBody>
      </p:sp>
      <p:sp>
        <p:nvSpPr>
          <p:cNvPr id="46" name="TextBox 48"/>
          <p:cNvSpPr txBox="1">
            <a:spLocks noChangeArrowheads="1"/>
          </p:cNvSpPr>
          <p:nvPr/>
        </p:nvSpPr>
        <p:spPr bwMode="auto">
          <a:xfrm>
            <a:off x="296760" y="1317992"/>
            <a:ext cx="2016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пособий, способствующих обучению детей организации подготовке к НОД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1503" y="3008642"/>
            <a:ext cx="19619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мотивация педагогов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 обмена опытом, мастер-классы.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48"/>
          <p:cNvSpPr txBox="1">
            <a:spLocks noChangeArrowheads="1"/>
          </p:cNvSpPr>
          <p:nvPr/>
        </p:nvSpPr>
        <p:spPr bwMode="auto">
          <a:xfrm>
            <a:off x="2734864" y="1373874"/>
            <a:ext cx="225078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осведомленность педагогов о значении обучения детей временным отрезкам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685333" y="3116364"/>
            <a:ext cx="2024730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придают должной значимости обучению детей понятию временного отрезка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85333" y="4762076"/>
            <a:ext cx="19619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мотивация педагогов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 обмен опытом, мастер-классы.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288387" y="930198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Вклад в достижение цели, мин.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571455" y="960219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79313" y="960219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995427" y="960219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40872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«5 почему?»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22552" y="1830021"/>
            <a:ext cx="1981271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понимание временных отрезков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2527031" y="1584361"/>
            <a:ext cx="2304257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опыта  самостоятельной организации деятельности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дежурства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12" y="1357693"/>
            <a:ext cx="8797867" cy="155612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2" name="Стрелка: вправо 3"/>
          <p:cNvSpPr/>
          <p:nvPr/>
        </p:nvSpPr>
        <p:spPr>
          <a:xfrm>
            <a:off x="2253351" y="180743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7389757" y="198473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TextBox 41"/>
          <p:cNvSpPr txBox="1">
            <a:spLocks noChangeArrowheads="1"/>
          </p:cNvSpPr>
          <p:nvPr/>
        </p:nvSpPr>
        <p:spPr bwMode="auto">
          <a:xfrm>
            <a:off x="5154496" y="1746026"/>
            <a:ext cx="220848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Ознакомление, посредством наглядных материалов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право 3"/>
          <p:cNvSpPr/>
          <p:nvPr/>
        </p:nvSpPr>
        <p:spPr>
          <a:xfrm>
            <a:off x="4849438" y="198473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179313" y="3369420"/>
            <a:ext cx="2110011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эмоциональный фон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41"/>
          <p:cNvSpPr txBox="1">
            <a:spLocks noChangeArrowheads="1"/>
          </p:cNvSpPr>
          <p:nvPr/>
        </p:nvSpPr>
        <p:spPr bwMode="auto">
          <a:xfrm>
            <a:off x="2623235" y="3369420"/>
            <a:ext cx="2246201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обстановки, которая вызывает негативные эмоции у детей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855856" y="3665031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1-3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01612" y="3252149"/>
            <a:ext cx="8775567" cy="1411483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2260590" y="3691236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529265" y="3691236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TextBox 41"/>
          <p:cNvSpPr txBox="1">
            <a:spLocks noChangeArrowheads="1"/>
          </p:cNvSpPr>
          <p:nvPr/>
        </p:nvSpPr>
        <p:spPr bwMode="auto">
          <a:xfrm>
            <a:off x="5255229" y="3393672"/>
            <a:ext cx="2214834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напряжения предупреждением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(песочные часы)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: вправо 3"/>
          <p:cNvSpPr/>
          <p:nvPr/>
        </p:nvSpPr>
        <p:spPr>
          <a:xfrm>
            <a:off x="5182758" y="3665031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TextBox 41"/>
          <p:cNvSpPr txBox="1">
            <a:spLocks noChangeArrowheads="1"/>
          </p:cNvSpPr>
          <p:nvPr/>
        </p:nvSpPr>
        <p:spPr bwMode="auto">
          <a:xfrm>
            <a:off x="7794227" y="1933575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1-3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312" y="5087610"/>
            <a:ext cx="8797868" cy="1411483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30652" y="5289986"/>
            <a:ext cx="211001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желание соблюдать временные отрезки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вправо 3"/>
          <p:cNvSpPr/>
          <p:nvPr/>
        </p:nvSpPr>
        <p:spPr>
          <a:xfrm>
            <a:off x="2341262" y="5552687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2697303" y="5156938"/>
            <a:ext cx="2652484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хотят ничего делать, потому что хотят играть, не желают сменять обстановку, покидать зону комфорта</a:t>
            </a:r>
            <a:endParaRPr lang="ru-RU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право 3"/>
          <p:cNvSpPr/>
          <p:nvPr/>
        </p:nvSpPr>
        <p:spPr>
          <a:xfrm>
            <a:off x="5262474" y="5432355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5389643" y="5236659"/>
            <a:ext cx="221483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действий детей наглядными, средствами и методами.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7914958" y="5487974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1-3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1" name="Стрелка: вправо 3"/>
          <p:cNvSpPr/>
          <p:nvPr/>
        </p:nvSpPr>
        <p:spPr>
          <a:xfrm>
            <a:off x="7558947" y="5486750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68" y="67556"/>
            <a:ext cx="8370533" cy="1274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031875"/>
            <a:ext cx="8686800" cy="336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Карта текущего состояния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813" y="6527800"/>
            <a:ext cx="438150" cy="285750"/>
          </a:xfrm>
        </p:spPr>
        <p:txBody>
          <a:bodyPr/>
          <a:lstStyle/>
          <a:p>
            <a:pPr algn="ctr">
              <a:defRPr/>
            </a:pPr>
            <a:fld id="{C413DAE7-17BA-4981-A504-F12DEEB334FD}" type="slidenum">
              <a:rPr lang="ru-RU" sz="1300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7</a:t>
            </a:fld>
            <a:endParaRPr lang="ru-RU" sz="1300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2342179" y="3833742"/>
            <a:ext cx="479425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5077253" y="3834938"/>
            <a:ext cx="533133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16985"/>
              </p:ext>
            </p:extLst>
          </p:nvPr>
        </p:nvGraphicFramePr>
        <p:xfrm>
          <a:off x="3020065" y="2650980"/>
          <a:ext cx="1716392" cy="3165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1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воспитатель</a:t>
                      </a:r>
                      <a:endParaRPr lang="ru-RU" sz="1300" dirty="0"/>
                    </a:p>
                  </a:txBody>
                  <a:tcPr marL="91516" marR="91516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00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песочных часов в организации дежурства, при проведении НОД (подготовка к НОД, во время НОД, во время уборки рабочего места).</a:t>
                      </a:r>
                    </a:p>
                  </a:txBody>
                  <a:tcPr marL="91516" marR="91516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5 мин.</a:t>
                      </a:r>
                    </a:p>
                  </a:txBody>
                  <a:tcPr marL="91516" marR="91516" marT="43022" marB="430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91516" marR="91516" marT="43022" marB="43022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0" name="Штриховая стрелка вправо 89"/>
          <p:cNvSpPr/>
          <p:nvPr/>
        </p:nvSpPr>
        <p:spPr>
          <a:xfrm>
            <a:off x="8038104" y="3840791"/>
            <a:ext cx="494709" cy="301248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49298"/>
              </p:ext>
            </p:extLst>
          </p:nvPr>
        </p:nvGraphicFramePr>
        <p:xfrm>
          <a:off x="482880" y="2650980"/>
          <a:ext cx="1764829" cy="312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34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7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различных внешних элементов привлечения внимания детей: (песочные часы).</a:t>
                      </a:r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2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5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74" marR="91474" marT="45719" marB="45719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2073"/>
              </p:ext>
            </p:extLst>
          </p:nvPr>
        </p:nvGraphicFramePr>
        <p:xfrm>
          <a:off x="6075776" y="2646218"/>
          <a:ext cx="1714511" cy="317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2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97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песочных часов режимных моментах в ДОУ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подготовка к прогулке, подготовка ко сну).</a:t>
                      </a: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57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10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404" marR="91404" marT="45282" marB="45282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1691680" y="1556792"/>
            <a:ext cx="4680520" cy="75666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подготовка к НОД </a:t>
            </a:r>
          </a:p>
          <a:p>
            <a:pPr algn="ctr"/>
            <a:r>
              <a:rPr lang="ru-RU" dirty="0" smtClean="0"/>
              <a:t>Экономия </a:t>
            </a:r>
            <a:r>
              <a:rPr lang="ru-RU" dirty="0" smtClean="0"/>
              <a:t>5-10 </a:t>
            </a:r>
            <a:r>
              <a:rPr lang="ru-RU" dirty="0" smtClean="0"/>
              <a:t>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531092"/>
            <a:ext cx="585267" cy="4023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6366"/>
            <a:ext cx="8370533" cy="1274174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907704" y="1031875"/>
            <a:ext cx="5459290" cy="336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Карта текущего состояния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2818027"/>
            <a:ext cx="1684922" cy="202444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115578" y="3291642"/>
            <a:ext cx="12062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Экономия: 32 мин.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66105"/>
              </p:ext>
            </p:extLst>
          </p:nvPr>
        </p:nvGraphicFramePr>
        <p:xfrm>
          <a:off x="1475656" y="2444079"/>
          <a:ext cx="1667081" cy="372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62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воспитанники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80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применение песочных часов у детей, снизился негативный эмоциональный фон, могут визуализировать рассказать о последовательности действий при организации дежурства.</a:t>
                      </a: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5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5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91404" marR="91404" marT="45282" marB="45282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626018"/>
            <a:ext cx="506476" cy="408467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59507"/>
              </p:ext>
            </p:extLst>
          </p:nvPr>
        </p:nvGraphicFramePr>
        <p:xfrm>
          <a:off x="4211960" y="2459815"/>
          <a:ext cx="1714511" cy="383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22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8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Применяют творческий подход к обучению детей по подготовке к НОД с применением песочных часов.</a:t>
                      </a:r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7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91404" marR="91404" marT="45282" marB="45282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626018"/>
            <a:ext cx="506476" cy="408467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2435058" y="1556792"/>
            <a:ext cx="4680520" cy="75666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подготовка к НОД </a:t>
            </a:r>
          </a:p>
          <a:p>
            <a:pPr algn="ctr"/>
            <a:r>
              <a:rPr lang="ru-RU" dirty="0" smtClean="0"/>
              <a:t>Экономия 5-7 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6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313600" y="1255921"/>
            <a:ext cx="8636000" cy="54679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313600" y="1272123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01595" y="4245691"/>
            <a:ext cx="26359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 потери времени в процессе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различных внешних элементов привлечения внимания детей: визуализация времени (песочные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часы).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215378" y="4099498"/>
            <a:ext cx="23925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визуализации последовательности действий при организации НОД</a:t>
            </a:r>
            <a:endParaRPr lang="ru-RU" alt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6201693" y="4269539"/>
            <a:ext cx="2525712" cy="72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Сформировалась команда единомышленников: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dirty="0" smtClean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390267" y="2456892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736471" y="2501920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6268259" y="4317397"/>
            <a:ext cx="23925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подход к обучению детей, обмен опытом.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6" y="1665005"/>
            <a:ext cx="1903445" cy="2537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19" y="2204864"/>
            <a:ext cx="2909552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43" y="1634224"/>
            <a:ext cx="2681067" cy="20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940</Words>
  <Application>Microsoft Office PowerPoint</Application>
  <PresentationFormat>Экран (4:3)</PresentationFormat>
  <Paragraphs>207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think-cell Slide</vt:lpstr>
      <vt:lpstr>Паспорт проекта  «ПРОЦЕСС ПОДГОТОВКИ ДЕТЕЙ СТАРШЕГО ДОШКОЛЬНОГО ВОЗРАСТА К ЗАНЯТИЯМ С ИСПОЛЬЗОВАНИЕМ ПЕСОЧНЫХ ЧАСОВ»</vt:lpstr>
      <vt:lpstr>Команда проекта </vt:lpstr>
      <vt:lpstr>Карта текущего состояния процесса «ПРОЦЕСС ПОДГОТОВКИ ДЕТЕЙ СТАРШЕГО ДОШКОЛЬНОГО ВОЗРАСТА К ЗАНЯТИЯМ С ИСПОЛЬЗОВАНИЕМ ПЕСОЧНЫХ ЧАСОВ»</vt:lpstr>
      <vt:lpstr>Пирамида проблем</vt:lpstr>
      <vt:lpstr>Презентация PowerPoint</vt:lpstr>
      <vt:lpstr>Презентация PowerPoint</vt:lpstr>
      <vt:lpstr>Карта текущего состояния</vt:lpstr>
      <vt:lpstr>Карта текущего состояния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45</cp:revision>
  <cp:lastPrinted>2019-04-25T09:14:46Z</cp:lastPrinted>
  <dcterms:created xsi:type="dcterms:W3CDTF">2018-08-20T14:01:12Z</dcterms:created>
  <dcterms:modified xsi:type="dcterms:W3CDTF">2021-06-10T14:33:46Z</dcterms:modified>
</cp:coreProperties>
</file>