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335" r:id="rId4"/>
    <p:sldId id="331" r:id="rId5"/>
    <p:sldId id="344" r:id="rId6"/>
    <p:sldId id="341" r:id="rId7"/>
    <p:sldId id="342" r:id="rId8"/>
    <p:sldId id="343" r:id="rId9"/>
    <p:sldId id="339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005DA2"/>
    <a:srgbClr val="0081E2"/>
    <a:srgbClr val="E725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4660"/>
  </p:normalViewPr>
  <p:slideViewPr>
    <p:cSldViewPr>
      <p:cViewPr varScale="1">
        <p:scale>
          <a:sx n="114" d="100"/>
          <a:sy n="114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14B99B-BC0F-4D51-AA35-03139CBC5BDF}">
      <dgm:prSet phldrT="[Текст]" custT="1"/>
      <dgm:spPr/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Федеральный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уровень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Уровень МБДОУ д/с № 7</a:t>
          </a:r>
        </a:p>
        <a:p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592AC7-B094-488F-86DE-8B46AA43A5F7}" type="pres">
      <dgm:prSet presAssocID="{F014B99B-BC0F-4D51-AA35-03139CBC5BDF}" presName="Name8" presStyleCnt="0"/>
      <dgm:spPr/>
      <dgm:t>
        <a:bodyPr/>
        <a:lstStyle/>
        <a:p>
          <a:endParaRPr lang="ru-RU"/>
        </a:p>
      </dgm:t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  <dgm:t>
        <a:bodyPr/>
        <a:lstStyle/>
        <a:p>
          <a:endParaRPr lang="ru-RU"/>
        </a:p>
      </dgm:t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  <dgm:t>
        <a:bodyPr/>
        <a:lstStyle/>
        <a:p>
          <a:endParaRPr lang="ru-RU"/>
        </a:p>
      </dgm:t>
    </dgm:pt>
    <dgm:pt modelId="{3405B94A-B110-4EB0-B99D-680A85764021}" type="pres">
      <dgm:prSet presAssocID="{8380A261-4409-4C6B-8A07-0D64C5422F6D}" presName="level" presStyleLbl="node1" presStyleIdx="2" presStyleCnt="3" custLinFactNeighborX="-410" custLinFactNeighborY="41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C781AAD9-6A9A-4F54-B032-39CF9BD9F781}" type="presOf" srcId="{CBB2EDB4-08BF-49DB-9282-C363CE23E3D0}" destId="{8064A9E2-4365-4891-A563-4210D9FE6047}" srcOrd="1" destOrd="0" presId="urn:microsoft.com/office/officeart/2005/8/layout/pyramid1"/>
    <dgm:cxn modelId="{799EEA45-C23D-4B06-8013-52AEDB56C48E}" type="presOf" srcId="{F014B99B-BC0F-4D51-AA35-03139CBC5BDF}" destId="{47753778-DDCD-4F66-8671-0963E55AC1AB}" srcOrd="0" destOrd="0" presId="urn:microsoft.com/office/officeart/2005/8/layout/pyramid1"/>
    <dgm:cxn modelId="{42C10B6B-B22B-4C0C-A3F8-EB9B3A4DCDDB}" type="presOf" srcId="{8380A261-4409-4C6B-8A07-0D64C5422F6D}" destId="{EB789FCB-B92C-4A52-BB06-4A95FA62001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0921731B-2A66-4219-8E49-C6515FA01D22}" type="presOf" srcId="{F014B99B-BC0F-4D51-AA35-03139CBC5BDF}" destId="{158BBE6D-1C8E-4142-827F-B1B32D20364B}" srcOrd="1" destOrd="0" presId="urn:microsoft.com/office/officeart/2005/8/layout/pyramid1"/>
    <dgm:cxn modelId="{6D9240C4-2569-48CF-B340-32F7DCE965DF}" type="presOf" srcId="{CBB2EDB4-08BF-49DB-9282-C363CE23E3D0}" destId="{7099C5AD-A666-455F-9144-31509FAE35FB}" srcOrd="0" destOrd="0" presId="urn:microsoft.com/office/officeart/2005/8/layout/pyramid1"/>
    <dgm:cxn modelId="{C6C86F39-B8E0-41B7-9450-12D871D5E159}" type="presOf" srcId="{C055D918-0D48-44D3-9287-CAE1B93EB64A}" destId="{8C222443-D6D5-437E-8A06-7845FF64044F}" srcOrd="0" destOrd="0" presId="urn:microsoft.com/office/officeart/2005/8/layout/pyramid1"/>
    <dgm:cxn modelId="{897BDDA0-3758-4C8F-A884-6F83D29DCF50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A8FBE3B7-BB18-4347-80CC-7B6FF739EFE5}" type="presParOf" srcId="{8C222443-D6D5-437E-8A06-7845FF64044F}" destId="{8E592AC7-B094-488F-86DE-8B46AA43A5F7}" srcOrd="0" destOrd="0" presId="urn:microsoft.com/office/officeart/2005/8/layout/pyramid1"/>
    <dgm:cxn modelId="{D23919AD-0447-4898-BE4D-46734E58FB42}" type="presParOf" srcId="{8E592AC7-B094-488F-86DE-8B46AA43A5F7}" destId="{47753778-DDCD-4F66-8671-0963E55AC1AB}" srcOrd="0" destOrd="0" presId="urn:microsoft.com/office/officeart/2005/8/layout/pyramid1"/>
    <dgm:cxn modelId="{9EC8CA0C-71F7-48EC-BF34-4CF3741DFE8D}" type="presParOf" srcId="{8E592AC7-B094-488F-86DE-8B46AA43A5F7}" destId="{158BBE6D-1C8E-4142-827F-B1B32D20364B}" srcOrd="1" destOrd="0" presId="urn:microsoft.com/office/officeart/2005/8/layout/pyramid1"/>
    <dgm:cxn modelId="{612B6423-C25B-4F81-AA97-02174987437D}" type="presParOf" srcId="{8C222443-D6D5-437E-8A06-7845FF64044F}" destId="{08609C55-E487-4600-AFD0-8994D3888F22}" srcOrd="1" destOrd="0" presId="urn:microsoft.com/office/officeart/2005/8/layout/pyramid1"/>
    <dgm:cxn modelId="{B0660393-5412-4E19-8DED-31BB99C04948}" type="presParOf" srcId="{08609C55-E487-4600-AFD0-8994D3888F22}" destId="{7099C5AD-A666-455F-9144-31509FAE35FB}" srcOrd="0" destOrd="0" presId="urn:microsoft.com/office/officeart/2005/8/layout/pyramid1"/>
    <dgm:cxn modelId="{618B9DF3-533C-4B80-8D71-67FB35D135C1}" type="presParOf" srcId="{08609C55-E487-4600-AFD0-8994D3888F22}" destId="{8064A9E2-4365-4891-A563-4210D9FE6047}" srcOrd="1" destOrd="0" presId="urn:microsoft.com/office/officeart/2005/8/layout/pyramid1"/>
    <dgm:cxn modelId="{3D3B57B8-9549-4618-BC3B-8DE6F7A9F45A}" type="presParOf" srcId="{8C222443-D6D5-437E-8A06-7845FF64044F}" destId="{4E66420A-6794-4210-A8DC-A681DFE94B26}" srcOrd="2" destOrd="0" presId="urn:microsoft.com/office/officeart/2005/8/layout/pyramid1"/>
    <dgm:cxn modelId="{11D1B39E-0634-4C50-9E54-37DCF606A4D3}" type="presParOf" srcId="{4E66420A-6794-4210-A8DC-A681DFE94B26}" destId="{3405B94A-B110-4EB0-B99D-680A85764021}" srcOrd="0" destOrd="0" presId="urn:microsoft.com/office/officeart/2005/8/layout/pyramid1"/>
    <dgm:cxn modelId="{31AEA014-EB57-4366-84B6-CBED6AC8D423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870804" y="0"/>
          <a:ext cx="1870803" cy="1690691"/>
        </a:xfrm>
        <a:prstGeom prst="trapezoid">
          <a:avLst>
            <a:gd name="adj" fmla="val 5532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уровень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0804" y="0"/>
        <a:ext cx="1870803" cy="1690691"/>
      </dsp:txXfrm>
    </dsp:sp>
    <dsp:sp modelId="{7099C5AD-A666-455F-9144-31509FAE35FB}">
      <dsp:nvSpPr>
        <dsp:cNvPr id="0" name=""/>
        <dsp:cNvSpPr/>
      </dsp:nvSpPr>
      <dsp:spPr>
        <a:xfrm>
          <a:off x="928704" y="1707074"/>
          <a:ext cx="3741607" cy="1690691"/>
        </a:xfrm>
        <a:prstGeom prst="trapezoid">
          <a:avLst>
            <a:gd name="adj" fmla="val 553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Региональный уровень</a:t>
          </a:r>
        </a:p>
      </dsp:txBody>
      <dsp:txXfrm>
        <a:off x="1583485" y="1707074"/>
        <a:ext cx="2432045" cy="1690691"/>
      </dsp:txXfrm>
    </dsp:sp>
    <dsp:sp modelId="{3405B94A-B110-4EB0-B99D-680A85764021}">
      <dsp:nvSpPr>
        <dsp:cNvPr id="0" name=""/>
        <dsp:cNvSpPr/>
      </dsp:nvSpPr>
      <dsp:spPr>
        <a:xfrm>
          <a:off x="0" y="3381384"/>
          <a:ext cx="5612411" cy="1690691"/>
        </a:xfrm>
        <a:prstGeom prst="trapezoid">
          <a:avLst>
            <a:gd name="adj" fmla="val 553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Уровень МБДОУ д/с № 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2172" y="3381384"/>
        <a:ext cx="3648067" cy="1690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4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7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9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5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1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55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79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4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704916" cy="1296144"/>
          </a:xfrm>
        </p:spPr>
        <p:txBody>
          <a:bodyPr>
            <a:noAutofit/>
          </a:bodyPr>
          <a:lstStyle/>
          <a:p>
            <a:pPr lvl="0"/>
            <a:r>
              <a:rPr lang="ru-RU" altLang="ru-RU" sz="2000" b="1" dirty="0">
                <a:latin typeface="Times New Roman" pitchFamily="18" charset="0"/>
              </a:rPr>
              <a:t>Паспорт </a:t>
            </a:r>
            <a:r>
              <a:rPr lang="ru-RU" altLang="ru-RU" sz="2000" b="1" dirty="0" smtClean="0">
                <a:latin typeface="Times New Roman" pitchFamily="18" charset="0"/>
              </a:rPr>
              <a:t>проекта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altLang="ru-RU" sz="2000" b="1" dirty="0" smtClean="0">
                <a:latin typeface="Times New Roman" pitchFamily="18" charset="0"/>
              </a:rPr>
              <a:t>Оптимизация процесса взаимодействия педагогов и родителей  воспитанников по вопросам 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«Мониторинга присутствия  воспитанников  в МБДОУ д/с № 7»</a:t>
            </a:r>
            <a:endParaRPr lang="ru-RU" altLang="ru-RU" sz="2000" b="1" dirty="0">
              <a:latin typeface="Times New Roman" pitchFamily="18" charset="0"/>
            </a:endParaRP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213539" y="1412776"/>
            <a:ext cx="8763979" cy="18747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14283" y="3357562"/>
            <a:ext cx="8786874" cy="1357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539452" y="1466414"/>
            <a:ext cx="229221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226498" y="4786322"/>
            <a:ext cx="8774658" cy="666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428596" y="3429000"/>
            <a:ext cx="286184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85720" y="4857760"/>
            <a:ext cx="123700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Цель </a:t>
            </a:r>
            <a:r>
              <a:rPr lang="ru-RU" sz="1400" b="1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64104" y="1774389"/>
            <a:ext cx="57223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Наименование органа местного  самоуправления:</a:t>
            </a:r>
            <a:r>
              <a:rPr lang="ru-RU" sz="1200" dirty="0" smtClean="0">
                <a:solidFill>
                  <a:srgbClr val="002060"/>
                </a:solidFill>
              </a:rPr>
              <a:t> управление </a:t>
            </a:r>
            <a:r>
              <a:rPr lang="ru-RU" sz="1200" dirty="0">
                <a:solidFill>
                  <a:srgbClr val="002060"/>
                </a:solidFill>
              </a:rPr>
              <a:t>образования администрации </a:t>
            </a:r>
            <a:r>
              <a:rPr lang="ru-RU" sz="1200" dirty="0" smtClean="0">
                <a:solidFill>
                  <a:srgbClr val="002060"/>
                </a:solidFill>
              </a:rPr>
              <a:t>г. Белгорода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Наименование </a:t>
            </a:r>
            <a:r>
              <a:rPr lang="ru-RU" sz="1200" b="1" dirty="0" smtClean="0">
                <a:solidFill>
                  <a:srgbClr val="002060"/>
                </a:solidFill>
              </a:rPr>
              <a:t>отдела: </a:t>
            </a:r>
            <a:r>
              <a:rPr lang="ru-RU" sz="1200" dirty="0" smtClean="0">
                <a:solidFill>
                  <a:srgbClr val="002060"/>
                </a:solidFill>
              </a:rPr>
              <a:t>муниципальное </a:t>
            </a:r>
            <a:r>
              <a:rPr lang="ru-RU" sz="1200" dirty="0">
                <a:solidFill>
                  <a:srgbClr val="002060"/>
                </a:solidFill>
              </a:rPr>
              <a:t>бюджетное дошкольное образовательное учреждение детский сад комбинированного вида № </a:t>
            </a:r>
            <a:r>
              <a:rPr lang="ru-RU" sz="1200" dirty="0" smtClean="0">
                <a:solidFill>
                  <a:srgbClr val="002060"/>
                </a:solidFill>
              </a:rPr>
              <a:t>7 «</a:t>
            </a:r>
            <a:r>
              <a:rPr lang="ru-RU" sz="1200" dirty="0" err="1" smtClean="0">
                <a:solidFill>
                  <a:srgbClr val="002060"/>
                </a:solidFill>
              </a:rPr>
              <a:t>Семицветик</a:t>
            </a:r>
            <a:r>
              <a:rPr lang="ru-RU" sz="1200" dirty="0" smtClean="0">
                <a:solidFill>
                  <a:srgbClr val="002060"/>
                </a:solidFill>
              </a:rPr>
              <a:t>» </a:t>
            </a:r>
            <a:r>
              <a:rPr lang="ru-RU" sz="1200" dirty="0">
                <a:solidFill>
                  <a:srgbClr val="002060"/>
                </a:solidFill>
              </a:rPr>
              <a:t>г. </a:t>
            </a:r>
            <a:r>
              <a:rPr lang="ru-RU" sz="1200" dirty="0" smtClean="0">
                <a:solidFill>
                  <a:srgbClr val="002060"/>
                </a:solidFill>
              </a:rPr>
              <a:t>Белгорода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Дата </a:t>
            </a:r>
            <a:r>
              <a:rPr lang="ru-RU" sz="1200" b="1" dirty="0">
                <a:solidFill>
                  <a:srgbClr val="002060"/>
                </a:solidFill>
              </a:rPr>
              <a:t>начала  проекта: </a:t>
            </a:r>
            <a:r>
              <a:rPr lang="ru-RU" sz="1200" dirty="0" smtClean="0">
                <a:solidFill>
                  <a:srgbClr val="002060"/>
                </a:solidFill>
              </a:rPr>
              <a:t>01.02.2021г.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Дата окончания проекта: </a:t>
            </a:r>
            <a:r>
              <a:rPr lang="ru-RU" sz="1200" dirty="0" smtClean="0">
                <a:solidFill>
                  <a:srgbClr val="002060"/>
                </a:solidFill>
              </a:rPr>
              <a:t>01.03.2021г.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85720" y="3714752"/>
            <a:ext cx="86069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  <a:tabLst>
                <a:tab pos="174625" algn="l"/>
              </a:tabLst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 Сокращение времени участия педагога  индивидуальном взаимодействии с воспитанниками и в игровой </a:t>
            </a:r>
          </a:p>
          <a:p>
            <a:pPr marL="228600" indent="-228600">
              <a:tabLst>
                <a:tab pos="174625" algn="l"/>
              </a:tabLst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       деятельности, в период с 8:20 до 8:50.</a:t>
            </a:r>
          </a:p>
          <a:p>
            <a:pPr marL="228600" indent="-228600">
              <a:tabLst>
                <a:tab pos="174625" algn="l"/>
              </a:tabLst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2.   Потеря времени,  педагогом, связанная с индивидуальными беседами  с родителями воспитанников по телефону.</a:t>
            </a:r>
          </a:p>
          <a:p>
            <a:pPr marL="228600" indent="-228600">
              <a:tabLst>
                <a:tab pos="174625" algn="l"/>
              </a:tabLst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3.   Потеря времени,  педагогом, связанная с индивидуальным общением с родителями воспитанников  посредством </a:t>
            </a:r>
            <a:r>
              <a:rPr lang="ru-RU" sz="1200" b="1" dirty="0" err="1" smtClean="0">
                <a:solidFill>
                  <a:schemeClr val="tx2"/>
                </a:solidFill>
                <a:latin typeface="Times New Roman" pitchFamily="18" charset="0"/>
              </a:rPr>
              <a:t>мессенджеров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228600" indent="-228600"/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213539" y="5552483"/>
            <a:ext cx="8813277" cy="9908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95445" y="5587125"/>
            <a:ext cx="156645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b="1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444" y="5860260"/>
            <a:ext cx="8634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1.  Оптимизирован процесс взаимодействия педагогов и родителей воспитанников МБДОУ </a:t>
            </a:r>
            <a:r>
              <a:rPr lang="ru-RU" sz="1200" b="1" dirty="0" err="1" smtClean="0">
                <a:solidFill>
                  <a:schemeClr val="tx2"/>
                </a:solidFill>
                <a:latin typeface="Times New Roman" pitchFamily="18" charset="0"/>
              </a:rPr>
              <a:t>д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/с № 7  «Мониторинг присутствия  воспитанников  в ДОО</a:t>
            </a:r>
          </a:p>
          <a:p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2.  Время подготовки сократится с 30 минут до 5 минут 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5" y="645980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pic>
        <p:nvPicPr>
          <p:cNvPr id="15" name="Picture 9" descr="C:\Users\Методист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5" y="1840236"/>
            <a:ext cx="2687358" cy="14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0166" y="4786322"/>
            <a:ext cx="7443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К апрелю 2021 года сократить длительность  процесса взаимодействия педагогов и родителей воспитанников МБДОУ д/с № 7 по вопросам «Мониторинга присутствия  воспитанников  в ДОО» не менее чем на 84 %</a:t>
            </a:r>
          </a:p>
        </p:txBody>
      </p:sp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67544" y="772394"/>
            <a:ext cx="3795527" cy="5824958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634414" y="888390"/>
            <a:ext cx="3401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Руководство   проектом</a:t>
            </a:r>
            <a:endParaRPr lang="ru-RU" sz="1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928662" y="3929066"/>
            <a:ext cx="2815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54385" y="188640"/>
            <a:ext cx="4587751" cy="4397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467544" y="3384928"/>
            <a:ext cx="189788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Качур Е.Н.,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Заведующий  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МБДОУ д/с № 7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577761" y="1205123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b="1" kern="0" dirty="0" smtClean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2218227" y="3355423"/>
            <a:ext cx="2044844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Лазарева С.А.,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>
                <a:solidFill>
                  <a:srgbClr val="00295C"/>
                </a:solidFill>
              </a:rPr>
              <a:t>с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тарший </a:t>
            </a:r>
            <a:r>
              <a:rPr lang="ru-RU" altLang="ru-RU" sz="1000" b="1" kern="0" dirty="0">
                <a:solidFill>
                  <a:srgbClr val="00295C"/>
                </a:solidFill>
              </a:rPr>
              <a:t>воспитатель </a:t>
            </a:r>
            <a:endParaRPr lang="ru-RU" altLang="ru-RU" sz="1000" b="1" kern="0" dirty="0" smtClean="0">
              <a:solidFill>
                <a:srgbClr val="00295C"/>
              </a:solidFill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МБДОУ </a:t>
            </a:r>
            <a:r>
              <a:rPr lang="ru-RU" altLang="ru-RU" sz="1000" b="1" kern="0" dirty="0">
                <a:solidFill>
                  <a:srgbClr val="00295C"/>
                </a:solidFill>
              </a:rPr>
              <a:t>д/с № 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7 </a:t>
            </a:r>
          </a:p>
          <a:p>
            <a:pPr algn="ctr">
              <a:buClr>
                <a:srgbClr val="002960"/>
              </a:buClr>
              <a:defRPr/>
            </a:pPr>
            <a:endParaRPr lang="ru-RU" altLang="ru-RU" sz="1000" b="1" kern="0" dirty="0" smtClean="0">
              <a:solidFill>
                <a:srgbClr val="00295C"/>
              </a:solidFill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2290001" y="1196167"/>
            <a:ext cx="1965004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indent="0" algn="ctr">
              <a:buClr>
                <a:srgbClr val="002960"/>
              </a:buClr>
              <a:buSzPct val="89000"/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Руководитель   проекта</a:t>
            </a:r>
            <a:endParaRPr lang="en-US" altLang="ru-RU" sz="1000" b="1" kern="0" dirty="0" smtClean="0">
              <a:solidFill>
                <a:srgbClr val="00295C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750988" y="6131854"/>
            <a:ext cx="146208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Иванова Н.В.,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воспитатель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6934286" y="5661353"/>
            <a:ext cx="146208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endParaRPr lang="ru-RU" altLang="ru-RU" sz="1000" b="1" kern="0" dirty="0" smtClean="0">
              <a:solidFill>
                <a:srgbClr val="00295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sp>
        <p:nvSpPr>
          <p:cNvPr id="26" name="Rectangle 53"/>
          <p:cNvSpPr txBox="1">
            <a:spLocks noChangeArrowheads="1"/>
          </p:cNvSpPr>
          <p:nvPr/>
        </p:nvSpPr>
        <p:spPr bwMode="auto">
          <a:xfrm>
            <a:off x="2548261" y="6124292"/>
            <a:ext cx="146208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</a:rPr>
              <a:t>Абалмасова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М.В.,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 воспитатель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pic>
        <p:nvPicPr>
          <p:cNvPr id="1028" name="Picture 4" descr="http://mbdouds7.ru/wp-content/uploads/2013/09/%D0%9B%D0%B0%D0%B7%D0%B0%D1%80%D0%B5%D0%B2%D0%B0-%D0%A1%D0%B2%D0%B5%D1%82%D0%BB%D0%B0%D0%BD%D0%B0-%D0%90%D0%BD%D0%B0%D1%82%D0%BE%D0%BB%D1%8C%D0%B5%D0%B2%D0%BD%D0%B0-%D1%81%D1%82%D0%B0%D1%80%D1%88%D0%B8%D0%B9-%D0%B2%D0%BE%D1%81%D0%BF%D0%B8%D1%82%D0%B0%D1%82%D0%B5%D0%BB%D1%8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01" y="1398050"/>
            <a:ext cx="1316619" cy="195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88446"/>
            <a:ext cx="1326674" cy="1966978"/>
          </a:xfrm>
          <a:prstGeom prst="rect">
            <a:avLst/>
          </a:prstGeom>
        </p:spPr>
      </p:pic>
      <p:pic>
        <p:nvPicPr>
          <p:cNvPr id="7170" name="Picture 2" descr="http://mbdouds7.ru/wp-content/uploads/2014/09/Ivanova-Natalya-Vladimirovna-vospitatel.jpg"/>
          <p:cNvPicPr>
            <a:picLocks noChangeAspect="1" noChangeArrowheads="1"/>
          </p:cNvPicPr>
          <p:nvPr/>
        </p:nvPicPr>
        <p:blipFill>
          <a:blip r:embed="rId5"/>
          <a:srcRect t="3571"/>
          <a:stretch>
            <a:fillRect/>
          </a:stretch>
        </p:blipFill>
        <p:spPr bwMode="auto">
          <a:xfrm>
            <a:off x="785786" y="4143380"/>
            <a:ext cx="1290473" cy="1928796"/>
          </a:xfrm>
          <a:prstGeom prst="rect">
            <a:avLst/>
          </a:prstGeom>
          <a:noFill/>
        </p:spPr>
      </p:pic>
      <p:pic>
        <p:nvPicPr>
          <p:cNvPr id="7172" name="Picture 4" descr="http://mbdouds7.ru/wp-content/uploads/2014/09/Abalmasova-Margarita-Vladimirovna-vospitatel.jpg"/>
          <p:cNvPicPr>
            <a:picLocks noChangeAspect="1" noChangeArrowheads="1"/>
          </p:cNvPicPr>
          <p:nvPr/>
        </p:nvPicPr>
        <p:blipFill>
          <a:blip r:embed="rId6"/>
          <a:srcRect t="11589"/>
          <a:stretch>
            <a:fillRect/>
          </a:stretch>
        </p:blipFill>
        <p:spPr bwMode="auto">
          <a:xfrm>
            <a:off x="2571736" y="4214818"/>
            <a:ext cx="1412686" cy="1885934"/>
          </a:xfrm>
          <a:prstGeom prst="rect">
            <a:avLst/>
          </a:prstGeom>
          <a:noFill/>
        </p:spPr>
      </p:pic>
      <p:pic>
        <p:nvPicPr>
          <p:cNvPr id="5" name="Picture 2" descr="D:\Downloads\IMG-c81a7f5c8af7822293f6a4d88652538a-V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20246" r="2089" b="32355"/>
          <a:stretch/>
        </p:blipFill>
        <p:spPr bwMode="auto">
          <a:xfrm>
            <a:off x="6084168" y="962772"/>
            <a:ext cx="1824725" cy="262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Бережливые проекты\апрель 2021 Бережливые построектная\29-04-2021_10-58-28\IMG-8d8c1a72f4d9392ce155be0c4ac81351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50" y="3846593"/>
            <a:ext cx="3240360" cy="2426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540152" y="2151386"/>
            <a:ext cx="64293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ШАГ 1</a:t>
            </a:r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51550" y="692696"/>
            <a:ext cx="8923684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Карта текущего состояния процесса</a:t>
            </a:r>
            <a:br>
              <a:rPr lang="ru-RU" alt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</a:rPr>
              <a:t>«Мониторинг </a:t>
            </a:r>
            <a:r>
              <a:rPr lang="ru-RU" altLang="ru-RU" sz="1800" b="1" dirty="0">
                <a:latin typeface="Times New Roman" pitchFamily="18" charset="0"/>
              </a:rPr>
              <a:t>присутствия  воспитанников  в </a:t>
            </a:r>
            <a:r>
              <a:rPr lang="ru-RU" altLang="ru-RU" sz="1800" b="1" dirty="0" smtClean="0">
                <a:latin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МБДОУ </a:t>
            </a:r>
            <a:r>
              <a:rPr lang="ru-RU" alt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д/с № 7»</a:t>
            </a:r>
          </a:p>
        </p:txBody>
      </p:sp>
      <p:sp>
        <p:nvSpPr>
          <p:cNvPr id="18438" name="TextBox 48"/>
          <p:cNvSpPr txBox="1">
            <a:spLocks noChangeArrowheads="1"/>
          </p:cNvSpPr>
          <p:nvPr/>
        </p:nvSpPr>
        <p:spPr bwMode="auto">
          <a:xfrm>
            <a:off x="309656" y="6314144"/>
            <a:ext cx="4143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FF0000"/>
                </a:solidFill>
                <a:latin typeface="Calibri" pitchFamily="34" charset="0"/>
              </a:rPr>
              <a:t>ВПП (время протекания процесса)  </a:t>
            </a:r>
            <a:r>
              <a:rPr lang="ru-RU" altLang="ru-RU" sz="1200" b="1" dirty="0" smtClean="0">
                <a:solidFill>
                  <a:srgbClr val="FF0000"/>
                </a:solidFill>
                <a:latin typeface="Calibri" pitchFamily="34" charset="0"/>
              </a:rPr>
              <a:t>– 25-30  минут</a:t>
            </a:r>
          </a:p>
        </p:txBody>
      </p:sp>
      <p:sp>
        <p:nvSpPr>
          <p:cNvPr id="184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500813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478CEDDC-86F9-44E2-89ED-705502D4E39C}" type="slidenum">
              <a:rPr lang="ru-RU" altLang="ru-RU" b="1" smtClean="0">
                <a:solidFill>
                  <a:srgbClr val="215968"/>
                </a:solidFill>
              </a:rPr>
              <a:pPr algn="ctr"/>
              <a:t>3</a:t>
            </a:fld>
            <a:endParaRPr lang="ru-RU" altLang="ru-RU" b="1" smtClean="0">
              <a:solidFill>
                <a:srgbClr val="215968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7176" y="2177681"/>
            <a:ext cx="251520" cy="15335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22949"/>
              </p:ext>
            </p:extLst>
          </p:nvPr>
        </p:nvGraphicFramePr>
        <p:xfrm>
          <a:off x="533705" y="2578432"/>
          <a:ext cx="2286808" cy="10015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808">
                  <a:extLst>
                    <a:ext uri="{9D8B030D-6E8A-4147-A177-3AD203B41FA5}"/>
                  </a:extLst>
                </a:gridCol>
              </a:tblGrid>
              <a:tr h="2031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14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 мониторинга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57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1-2  минуты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76" name="Прямая соединительная линия 75"/>
          <p:cNvCxnSpPr/>
          <p:nvPr/>
        </p:nvCxnSpPr>
        <p:spPr>
          <a:xfrm>
            <a:off x="2749550" y="4902200"/>
            <a:ext cx="95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7708913" y="5278429"/>
            <a:ext cx="288032" cy="14629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8455" name="Прямоугольник 54"/>
          <p:cNvSpPr>
            <a:spLocks noChangeArrowheads="1"/>
          </p:cNvSpPr>
          <p:nvPr/>
        </p:nvSpPr>
        <p:spPr bwMode="auto">
          <a:xfrm>
            <a:off x="4453031" y="1412722"/>
            <a:ext cx="2871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Условные </a:t>
            </a:r>
            <a:r>
              <a:rPr lang="ru-RU" altLang="ru-RU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обозначения: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5061676" y="5183472"/>
            <a:ext cx="6429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ШАГ 3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776209" y="3954659"/>
            <a:ext cx="64293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ШАГ 2</a:t>
            </a: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14005"/>
              </p:ext>
            </p:extLst>
          </p:nvPr>
        </p:nvGraphicFramePr>
        <p:xfrm>
          <a:off x="2759075" y="4398701"/>
          <a:ext cx="1928826" cy="1250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28826">
                  <a:extLst>
                    <a:ext uri="{9D8B030D-6E8A-4147-A177-3AD203B41FA5}"/>
                  </a:extLst>
                </a:gridCol>
              </a:tblGrid>
              <a:tr h="2700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79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Индивидуальные беседы с родителями по телефону или посредством мессенджеров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21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20 - 25</a:t>
                      </a:r>
                      <a:r>
                        <a:rPr lang="ru-RU" sz="10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минут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96843"/>
              </p:ext>
            </p:extLst>
          </p:nvPr>
        </p:nvGraphicFramePr>
        <p:xfrm>
          <a:off x="5044103" y="5643556"/>
          <a:ext cx="2567756" cy="1036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67756">
                  <a:extLst>
                    <a:ext uri="{9D8B030D-6E8A-4147-A177-3AD203B41FA5}"/>
                  </a:extLst>
                </a:gridCol>
              </a:tblGrid>
              <a:tr h="2280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81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Заполнение журнала учета посещаемости воспитанников  группы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64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Параметры шага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3 - 5 минут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1" name="Пятно 1 60"/>
          <p:cNvSpPr/>
          <p:nvPr/>
        </p:nvSpPr>
        <p:spPr>
          <a:xfrm>
            <a:off x="2169819" y="230389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7" name="Picture 69"/>
          <p:cNvPicPr>
            <a:picLocks noChangeAspect="1" noChangeArrowheads="1"/>
          </p:cNvPicPr>
          <p:nvPr/>
        </p:nvPicPr>
        <p:blipFill rotWithShape="1">
          <a:blip r:embed="rId3"/>
          <a:srcRect l="3202" t="3748" r="34061" b="11428"/>
          <a:stretch/>
        </p:blipFill>
        <p:spPr bwMode="auto">
          <a:xfrm>
            <a:off x="236347" y="4545216"/>
            <a:ext cx="1983926" cy="156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ятно 1 27"/>
          <p:cNvSpPr/>
          <p:nvPr/>
        </p:nvSpPr>
        <p:spPr>
          <a:xfrm>
            <a:off x="261659" y="4717858"/>
            <a:ext cx="379412" cy="41116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9958" y="4508874"/>
            <a:ext cx="396875" cy="20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9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3039" y="5129020"/>
            <a:ext cx="288032" cy="2268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423471" y="5410801"/>
            <a:ext cx="233362" cy="18256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397496" y="5626461"/>
            <a:ext cx="244475" cy="1651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с вырезом 32"/>
          <p:cNvSpPr/>
          <p:nvPr/>
        </p:nvSpPr>
        <p:spPr>
          <a:xfrm>
            <a:off x="397496" y="5890376"/>
            <a:ext cx="246062" cy="165100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180697" y="3954659"/>
            <a:ext cx="2176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b="1" dirty="0">
                <a:cs typeface="Arial" charset="0"/>
              </a:rPr>
              <a:t>Условные обозначения:</a:t>
            </a:r>
          </a:p>
        </p:txBody>
      </p:sp>
      <p:sp>
        <p:nvSpPr>
          <p:cNvPr id="40" name="Стрелка вправо с вырезом 39"/>
          <p:cNvSpPr/>
          <p:nvPr/>
        </p:nvSpPr>
        <p:spPr>
          <a:xfrm rot="2537277">
            <a:off x="1650779" y="4016787"/>
            <a:ext cx="1138987" cy="275543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с вырезом 40"/>
          <p:cNvSpPr/>
          <p:nvPr/>
        </p:nvSpPr>
        <p:spPr>
          <a:xfrm rot="2537277">
            <a:off x="3925193" y="5829765"/>
            <a:ext cx="1138987" cy="275543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51858" y="0"/>
            <a:ext cx="5328146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18161"/>
              </p:ext>
            </p:extLst>
          </p:nvPr>
        </p:nvGraphicFramePr>
        <p:xfrm>
          <a:off x="4947602" y="1932613"/>
          <a:ext cx="3498742" cy="26560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8742"/>
              </a:tblGrid>
              <a:tr h="147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информации об отсутствующих воспитанниках </a:t>
                      </a:r>
                      <a:endParaRPr lang="ru-RU" alt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2" marB="45742"/>
                </a:tc>
              </a:tr>
              <a:tr h="436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Длительность</a:t>
                      </a:r>
                      <a:r>
                        <a:rPr lang="ru-RU" alt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процесса индивидуального общения с родителями </a:t>
                      </a:r>
                      <a:endParaRPr lang="ru-RU" altLang="ru-RU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4" marR="91424" marT="45742" marB="45742"/>
                </a:tc>
              </a:tr>
              <a:tr h="478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участия педагога  в игровой деятельности, общении с воспитанниками  в период с 8:20 до 8:50</a:t>
                      </a:r>
                    </a:p>
                  </a:txBody>
                  <a:tcPr marL="91424" marR="91424" marT="45742" marB="45742"/>
                </a:tc>
              </a:tr>
              <a:tr h="461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alt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 родителей мотивации для своевременного информирования педагогов о причинах отсутствия ребенка </a:t>
                      </a:r>
                      <a:endParaRPr lang="ru-RU" altLang="ru-RU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4" marR="91424" marT="45742" marB="45742"/>
                </a:tc>
              </a:tr>
              <a:tr h="461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Длительность процесса обобщения информации </a:t>
                      </a:r>
                    </a:p>
                  </a:txBody>
                  <a:tcPr marL="91424" marR="91424" marT="45742" marB="45742"/>
                </a:tc>
              </a:tr>
            </a:tbl>
          </a:graphicData>
        </a:graphic>
      </p:graphicFrame>
      <p:sp>
        <p:nvSpPr>
          <p:cNvPr id="52" name="Пятно 1 60"/>
          <p:cNvSpPr/>
          <p:nvPr/>
        </p:nvSpPr>
        <p:spPr>
          <a:xfrm rot="21311957">
            <a:off x="4260224" y="530458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59" name="Пятно 1 60"/>
          <p:cNvSpPr/>
          <p:nvPr/>
        </p:nvSpPr>
        <p:spPr>
          <a:xfrm rot="19497479">
            <a:off x="2381343" y="4555416"/>
            <a:ext cx="593725" cy="50323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60" name="Пятно 1 60"/>
          <p:cNvSpPr/>
          <p:nvPr/>
        </p:nvSpPr>
        <p:spPr>
          <a:xfrm>
            <a:off x="3419147" y="3973054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3" name="Пятно 1 60"/>
          <p:cNvSpPr/>
          <p:nvPr/>
        </p:nvSpPr>
        <p:spPr>
          <a:xfrm>
            <a:off x="4095401" y="4106443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64" name="Пятно 1 60"/>
          <p:cNvSpPr/>
          <p:nvPr/>
        </p:nvSpPr>
        <p:spPr>
          <a:xfrm>
            <a:off x="8316416" y="1921650"/>
            <a:ext cx="622300" cy="45878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65" name="Пятно 1 60"/>
          <p:cNvSpPr/>
          <p:nvPr/>
        </p:nvSpPr>
        <p:spPr>
          <a:xfrm>
            <a:off x="8344991" y="2396387"/>
            <a:ext cx="593725" cy="50323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66" name="Пятно 1 60"/>
          <p:cNvSpPr/>
          <p:nvPr/>
        </p:nvSpPr>
        <p:spPr>
          <a:xfrm>
            <a:off x="8362486" y="295003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67" name="Пятно 1 60"/>
          <p:cNvSpPr/>
          <p:nvPr/>
        </p:nvSpPr>
        <p:spPr>
          <a:xfrm>
            <a:off x="8366846" y="3511934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8" name="Пятно 1 60"/>
          <p:cNvSpPr/>
          <p:nvPr/>
        </p:nvSpPr>
        <p:spPr>
          <a:xfrm>
            <a:off x="8388375" y="410989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17974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28700" y="1027113"/>
            <a:ext cx="3770313" cy="36036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Пирамида проблем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52EFE63-5219-47C5-83C7-F37D3A52C1C8}" type="slidenum">
              <a:rPr lang="ru-RU" altLang="ru-RU" b="1" smtClean="0">
                <a:solidFill>
                  <a:srgbClr val="215968"/>
                </a:solidFill>
              </a:rPr>
              <a:pPr algn="ctr"/>
              <a:t>4</a:t>
            </a:fld>
            <a:endParaRPr lang="ru-RU" altLang="ru-RU" b="1" smtClean="0">
              <a:solidFill>
                <a:srgbClr val="215968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0"/>
            <a:ext cx="5328146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8714069"/>
              </p:ext>
            </p:extLst>
          </p:nvPr>
        </p:nvGraphicFramePr>
        <p:xfrm>
          <a:off x="107504" y="1500175"/>
          <a:ext cx="5612412" cy="507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5706532" y="188267"/>
            <a:ext cx="3257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  Перечень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проблем: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6102279" y="649932"/>
            <a:ext cx="287181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 об отсутствующих воспитанниках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индивидуального общения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участия педагога  в игровой деятельности, общении с воспитанниками  в период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8:20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8:50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 мотивации для своевременного информирования педагогов о причинах отсутствия ребенка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обобщения информации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	</a:t>
            </a:r>
          </a:p>
        </p:txBody>
      </p:sp>
      <p:sp>
        <p:nvSpPr>
          <p:cNvPr id="28" name="Пятно 1 60"/>
          <p:cNvSpPr/>
          <p:nvPr/>
        </p:nvSpPr>
        <p:spPr>
          <a:xfrm>
            <a:off x="5409669" y="819325"/>
            <a:ext cx="665989" cy="66545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Пятно 1 60"/>
          <p:cNvSpPr/>
          <p:nvPr/>
        </p:nvSpPr>
        <p:spPr>
          <a:xfrm>
            <a:off x="5457718" y="1772815"/>
            <a:ext cx="641448" cy="68336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" name="Пятно 1 60"/>
          <p:cNvSpPr/>
          <p:nvPr/>
        </p:nvSpPr>
        <p:spPr>
          <a:xfrm>
            <a:off x="5409669" y="2721816"/>
            <a:ext cx="710433" cy="707184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" name="Пятно 1 60"/>
          <p:cNvSpPr/>
          <p:nvPr/>
        </p:nvSpPr>
        <p:spPr>
          <a:xfrm>
            <a:off x="5457718" y="4221088"/>
            <a:ext cx="678656" cy="64807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2" name="Пятно 1 60"/>
          <p:cNvSpPr/>
          <p:nvPr/>
        </p:nvSpPr>
        <p:spPr>
          <a:xfrm>
            <a:off x="5457718" y="5517232"/>
            <a:ext cx="711201" cy="576064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Пятно 1 60"/>
          <p:cNvSpPr/>
          <p:nvPr/>
        </p:nvSpPr>
        <p:spPr>
          <a:xfrm>
            <a:off x="971600" y="5974921"/>
            <a:ext cx="622300" cy="45878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Пятно 1 60"/>
          <p:cNvSpPr/>
          <p:nvPr/>
        </p:nvSpPr>
        <p:spPr>
          <a:xfrm>
            <a:off x="1872746" y="5932893"/>
            <a:ext cx="593725" cy="50323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8" name="Пятно 1 60"/>
          <p:cNvSpPr/>
          <p:nvPr/>
        </p:nvSpPr>
        <p:spPr>
          <a:xfrm>
            <a:off x="2592537" y="598005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Пятно 1 60"/>
          <p:cNvSpPr/>
          <p:nvPr/>
        </p:nvSpPr>
        <p:spPr>
          <a:xfrm>
            <a:off x="3419872" y="598005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3" name="Пятно 1 60"/>
          <p:cNvSpPr/>
          <p:nvPr/>
        </p:nvSpPr>
        <p:spPr>
          <a:xfrm>
            <a:off x="4283968" y="598005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360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63"/>
            <a:ext cx="4508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F1FEBD2-CA35-4D3E-89A2-62E5226A8B8F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b="1" smtClean="0">
              <a:solidFill>
                <a:srgbClr val="23263C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7029450" y="796925"/>
            <a:ext cx="18113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200" b="1">
                <a:solidFill>
                  <a:schemeClr val="tx2"/>
                </a:solidFill>
                <a:cs typeface="Arial" charset="0"/>
              </a:rPr>
              <a:t>Вклад в достижение цели, мин.</a:t>
            </a:r>
          </a:p>
        </p:txBody>
      </p:sp>
      <p:sp>
        <p:nvSpPr>
          <p:cNvPr id="18435" name="Text Box 14"/>
          <p:cNvSpPr txBox="1">
            <a:spLocks noChangeArrowheads="1"/>
          </p:cNvSpPr>
          <p:nvPr/>
        </p:nvSpPr>
        <p:spPr bwMode="auto">
          <a:xfrm>
            <a:off x="5170488" y="796925"/>
            <a:ext cx="1593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400" b="1">
                <a:solidFill>
                  <a:schemeClr val="tx2"/>
                </a:solidFill>
                <a:cs typeface="Arial" charset="0"/>
              </a:rPr>
              <a:t>Решение</a:t>
            </a:r>
          </a:p>
        </p:txBody>
      </p:sp>
      <p:sp>
        <p:nvSpPr>
          <p:cNvPr id="18436" name="TextBox 41"/>
          <p:cNvSpPr txBox="1">
            <a:spLocks noChangeArrowheads="1"/>
          </p:cNvSpPr>
          <p:nvPr/>
        </p:nvSpPr>
        <p:spPr bwMode="auto">
          <a:xfrm>
            <a:off x="309393" y="1403545"/>
            <a:ext cx="1912937" cy="6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2800" bIns="10800" anchor="ctr">
            <a:spAutoFit/>
          </a:bodyPr>
          <a:lstStyle/>
          <a:p>
            <a:pPr algn="just" fontAlgn="auto"/>
            <a:r>
              <a:rPr lang="ru-RU" sz="1100" dirty="0"/>
              <a:t>Отсутствие информации об отсутствующих воспитанниках </a:t>
            </a:r>
          </a:p>
        </p:txBody>
      </p:sp>
      <p:sp>
        <p:nvSpPr>
          <p:cNvPr id="18437" name="TextBox 41"/>
          <p:cNvSpPr txBox="1">
            <a:spLocks noChangeArrowheads="1"/>
          </p:cNvSpPr>
          <p:nvPr/>
        </p:nvSpPr>
        <p:spPr bwMode="auto">
          <a:xfrm>
            <a:off x="2603240" y="1416837"/>
            <a:ext cx="2303462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dirty="0" smtClean="0">
                <a:cs typeface="Arial" charset="0"/>
              </a:rPr>
              <a:t>Отсутствие времени у родителя на телефонные звонки или смс </a:t>
            </a:r>
            <a:endParaRPr lang="ru-RU" altLang="ru-RU" sz="1200" dirty="0">
              <a:cs typeface="Arial" charset="0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12655" y="1613321"/>
            <a:ext cx="1031875" cy="2730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20-25</a:t>
            </a:r>
            <a:endParaRPr lang="ru-RU" altLang="ru-RU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9983" y="1262321"/>
            <a:ext cx="8788400" cy="955531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2349089" y="166888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607633" y="165081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22250" y="796925"/>
            <a:ext cx="1674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400" b="1">
                <a:solidFill>
                  <a:schemeClr val="tx2"/>
                </a:solidFill>
                <a:cs typeface="Arial" charset="0"/>
              </a:rPr>
              <a:t>Проблема</a:t>
            </a:r>
          </a:p>
        </p:txBody>
      </p:sp>
      <p:sp>
        <p:nvSpPr>
          <p:cNvPr id="18447" name="TextBox 41"/>
          <p:cNvSpPr txBox="1">
            <a:spLocks noChangeArrowheads="1"/>
          </p:cNvSpPr>
          <p:nvPr/>
        </p:nvSpPr>
        <p:spPr bwMode="auto">
          <a:xfrm>
            <a:off x="5263980" y="1416837"/>
            <a:ext cx="2224088" cy="6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dirty="0" smtClean="0">
                <a:solidFill>
                  <a:srgbClr val="000000"/>
                </a:solidFill>
              </a:rPr>
              <a:t>Проведение мониторинга посредством создания опроса в мессенджере «</a:t>
            </a:r>
            <a:r>
              <a:rPr lang="ru-RU" altLang="ru-RU" sz="1200" dirty="0" err="1" smtClean="0">
                <a:solidFill>
                  <a:srgbClr val="000000"/>
                </a:solidFill>
              </a:rPr>
              <a:t>Вайбер</a:t>
            </a:r>
            <a:r>
              <a:rPr lang="ru-RU" altLang="ru-RU" sz="1200" dirty="0" smtClean="0">
                <a:solidFill>
                  <a:srgbClr val="000000"/>
                </a:solidFill>
              </a:rPr>
              <a:t>»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33" name="Стрелка: вправо 3"/>
          <p:cNvSpPr/>
          <p:nvPr/>
        </p:nvSpPr>
        <p:spPr>
          <a:xfrm>
            <a:off x="4954777" y="166888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51" name="Text Box 14"/>
          <p:cNvSpPr txBox="1">
            <a:spLocks noChangeArrowheads="1"/>
          </p:cNvSpPr>
          <p:nvPr/>
        </p:nvSpPr>
        <p:spPr bwMode="auto">
          <a:xfrm>
            <a:off x="2720975" y="796925"/>
            <a:ext cx="1674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400" b="1">
                <a:solidFill>
                  <a:schemeClr val="tx2"/>
                </a:solidFill>
                <a:cs typeface="Arial" charset="0"/>
              </a:rPr>
              <a:t>Первопричина</a:t>
            </a:r>
          </a:p>
        </p:txBody>
      </p:sp>
      <p:sp>
        <p:nvSpPr>
          <p:cNvPr id="18452" name="Заголовок 1"/>
          <p:cNvSpPr txBox="1">
            <a:spLocks/>
          </p:cNvSpPr>
          <p:nvPr/>
        </p:nvSpPr>
        <p:spPr bwMode="auto">
          <a:xfrm>
            <a:off x="201613" y="188913"/>
            <a:ext cx="8686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Анализ проблем «5 почему?»</a:t>
            </a:r>
          </a:p>
        </p:txBody>
      </p:sp>
      <p:sp>
        <p:nvSpPr>
          <p:cNvPr id="18453" name="TextBox 41"/>
          <p:cNvSpPr txBox="1">
            <a:spLocks noChangeArrowheads="1"/>
          </p:cNvSpPr>
          <p:nvPr/>
        </p:nvSpPr>
        <p:spPr bwMode="auto">
          <a:xfrm>
            <a:off x="308150" y="2504052"/>
            <a:ext cx="2109787" cy="6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just" fontAlgn="auto"/>
            <a:r>
              <a:rPr lang="ru-RU" sz="1100" dirty="0"/>
              <a:t>Длительность процесса индивидуального общения с родителями </a:t>
            </a:r>
          </a:p>
        </p:txBody>
      </p:sp>
      <p:sp>
        <p:nvSpPr>
          <p:cNvPr id="18454" name="TextBox 41"/>
          <p:cNvSpPr txBox="1">
            <a:spLocks noChangeArrowheads="1"/>
          </p:cNvSpPr>
          <p:nvPr/>
        </p:nvSpPr>
        <p:spPr bwMode="auto">
          <a:xfrm>
            <a:off x="2697943" y="2524963"/>
            <a:ext cx="2305050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dirty="0">
                <a:cs typeface="Arial" charset="0"/>
              </a:rPr>
              <a:t>Неэффективные формы взаимодействия с родителям при проведении мониторинга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5864" y="2366898"/>
            <a:ext cx="8778875" cy="936104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2495622" y="2702767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7516070" y="2764718"/>
            <a:ext cx="174625" cy="21748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62" name="TextBox 41"/>
          <p:cNvSpPr txBox="1">
            <a:spLocks noChangeArrowheads="1"/>
          </p:cNvSpPr>
          <p:nvPr/>
        </p:nvSpPr>
        <p:spPr bwMode="auto">
          <a:xfrm>
            <a:off x="5261943" y="2429799"/>
            <a:ext cx="2089150" cy="98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/>
            <a:r>
              <a:rPr lang="ru-RU" sz="1200" dirty="0"/>
              <a:t>Проведение мониторинга посредством создания опроса в мессенджере «</a:t>
            </a:r>
            <a:r>
              <a:rPr lang="ru-RU" sz="1200" dirty="0" err="1"/>
              <a:t>Вайбер</a:t>
            </a:r>
            <a:r>
              <a:rPr lang="ru-RU" sz="1200" dirty="0"/>
              <a:t>»</a:t>
            </a:r>
          </a:p>
          <a:p>
            <a:pPr algn="ctr">
              <a:lnSpc>
                <a:spcPct val="80000"/>
              </a:lnSpc>
            </a:pPr>
            <a:endParaRPr lang="ru-RU" altLang="ru-RU" sz="1200" dirty="0"/>
          </a:p>
        </p:txBody>
      </p:sp>
      <p:sp>
        <p:nvSpPr>
          <p:cNvPr id="49" name="Стрелка: вправо 3"/>
          <p:cNvSpPr/>
          <p:nvPr/>
        </p:nvSpPr>
        <p:spPr>
          <a:xfrm>
            <a:off x="5092976" y="2766448"/>
            <a:ext cx="174625" cy="21748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870448" y="2699478"/>
            <a:ext cx="1033462" cy="2730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20-25</a:t>
            </a:r>
            <a:endParaRPr lang="ru-RU" altLang="ru-RU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4280" y="3432470"/>
            <a:ext cx="8770662" cy="99813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341879" y="3461088"/>
            <a:ext cx="2109787" cy="94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just"/>
            <a:r>
              <a:rPr lang="ru-RU" sz="1100" dirty="0"/>
              <a:t>Сокращение времени участия педагога  в игровой деятельности, общении с воспитанниками  в период с </a:t>
            </a:r>
            <a:r>
              <a:rPr lang="ru-RU" sz="1100" dirty="0" smtClean="0"/>
              <a:t>8:20 </a:t>
            </a:r>
            <a:r>
              <a:rPr lang="ru-RU" sz="1100" dirty="0"/>
              <a:t>до 8:50</a:t>
            </a:r>
          </a:p>
        </p:txBody>
      </p:sp>
      <p:sp>
        <p:nvSpPr>
          <p:cNvPr id="26" name="TextBox 41"/>
          <p:cNvSpPr txBox="1">
            <a:spLocks noChangeArrowheads="1"/>
          </p:cNvSpPr>
          <p:nvPr/>
        </p:nvSpPr>
        <p:spPr bwMode="auto">
          <a:xfrm>
            <a:off x="2884215" y="3667144"/>
            <a:ext cx="2157874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dirty="0" smtClean="0">
                <a:cs typeface="Arial" charset="0"/>
              </a:rPr>
              <a:t>Неэффективные формы взаимодействия с родителям при проведении мониторинга</a:t>
            </a:r>
            <a:endParaRPr lang="ru-RU" altLang="ru-RU" sz="1200" dirty="0">
              <a:cs typeface="Arial" charset="0"/>
            </a:endParaRPr>
          </a:p>
        </p:txBody>
      </p:sp>
      <p:sp>
        <p:nvSpPr>
          <p:cNvPr id="27" name="TextBox 41"/>
          <p:cNvSpPr txBox="1">
            <a:spLocks noChangeArrowheads="1"/>
          </p:cNvSpPr>
          <p:nvPr/>
        </p:nvSpPr>
        <p:spPr bwMode="auto">
          <a:xfrm>
            <a:off x="5424107" y="3624651"/>
            <a:ext cx="2123536" cy="6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dirty="0" smtClean="0">
                <a:solidFill>
                  <a:srgbClr val="000000"/>
                </a:solidFill>
              </a:rPr>
              <a:t>Проведение мониторинга посредством создания опроса в мессенджере «</a:t>
            </a:r>
            <a:r>
              <a:rPr lang="ru-RU" altLang="ru-RU" sz="1200" dirty="0" err="1" smtClean="0">
                <a:solidFill>
                  <a:srgbClr val="000000"/>
                </a:solidFill>
              </a:rPr>
              <a:t>Вайбер</a:t>
            </a:r>
            <a:r>
              <a:rPr lang="ru-RU" altLang="ru-RU" sz="1200" dirty="0" smtClean="0">
                <a:solidFill>
                  <a:srgbClr val="000000"/>
                </a:solidFill>
              </a:rPr>
              <a:t>»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7854676" y="3764477"/>
            <a:ext cx="1033462" cy="2730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20-25</a:t>
            </a:r>
            <a:endParaRPr lang="ru-RU" altLang="ru-RU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Стрелка: вправо 3"/>
          <p:cNvSpPr/>
          <p:nvPr/>
        </p:nvSpPr>
        <p:spPr>
          <a:xfrm>
            <a:off x="7584951" y="377464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: вправо 3"/>
          <p:cNvSpPr/>
          <p:nvPr/>
        </p:nvSpPr>
        <p:spPr>
          <a:xfrm>
            <a:off x="5183038" y="381021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: вправо 3"/>
          <p:cNvSpPr/>
          <p:nvPr/>
        </p:nvSpPr>
        <p:spPr>
          <a:xfrm>
            <a:off x="2588005" y="383194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74279" y="5603151"/>
            <a:ext cx="8733489" cy="759978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55864" y="4661962"/>
            <a:ext cx="8770662" cy="81317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352598" y="5803815"/>
            <a:ext cx="2109787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just"/>
            <a:r>
              <a:rPr lang="ru-RU" sz="1100" dirty="0"/>
              <a:t>Длительность процесса обобщения информации </a:t>
            </a:r>
          </a:p>
        </p:txBody>
      </p: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352599" y="4493875"/>
            <a:ext cx="2109787" cy="111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just"/>
            <a:r>
              <a:rPr lang="ru-RU" sz="1100" dirty="0"/>
              <a:t>Отсутствие у родителей мотивации для своевременного информирования педагогов о причинах отсутствия ребенка </a:t>
            </a: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897513" y="5751493"/>
            <a:ext cx="2303462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dirty="0" smtClean="0">
                <a:cs typeface="Arial" charset="0"/>
              </a:rPr>
              <a:t>Неэффективные формы взаимодействия с родителям при проведении мониторинга</a:t>
            </a:r>
            <a:endParaRPr lang="ru-RU" altLang="ru-RU" sz="1200" dirty="0">
              <a:cs typeface="Arial" charset="0"/>
            </a:endParaRPr>
          </a:p>
        </p:txBody>
      </p:sp>
      <p:sp>
        <p:nvSpPr>
          <p:cNvPr id="41" name="TextBox 41"/>
          <p:cNvSpPr txBox="1">
            <a:spLocks noChangeArrowheads="1"/>
          </p:cNvSpPr>
          <p:nvPr/>
        </p:nvSpPr>
        <p:spPr bwMode="auto">
          <a:xfrm>
            <a:off x="2827915" y="4743318"/>
            <a:ext cx="2303462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dirty="0" smtClean="0">
                <a:cs typeface="Arial" charset="0"/>
              </a:rPr>
              <a:t>Неэффективные формы взаимодействия с родителям при проведении мониторинга</a:t>
            </a:r>
            <a:endParaRPr lang="ru-RU" altLang="ru-RU" sz="1200" dirty="0">
              <a:cs typeface="Arial" charset="0"/>
            </a:endParaRP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5526596" y="5677684"/>
            <a:ext cx="2030564" cy="6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dirty="0" smtClean="0">
                <a:solidFill>
                  <a:srgbClr val="000000"/>
                </a:solidFill>
              </a:rPr>
              <a:t>Проведение мониторинга посредством создания опроса в мессенджере «</a:t>
            </a:r>
            <a:r>
              <a:rPr lang="ru-RU" altLang="ru-RU" sz="1200" dirty="0" err="1" smtClean="0">
                <a:solidFill>
                  <a:srgbClr val="000000"/>
                </a:solidFill>
              </a:rPr>
              <a:t>Вайбер</a:t>
            </a:r>
            <a:r>
              <a:rPr lang="ru-RU" altLang="ru-RU" sz="1200" dirty="0" smtClean="0">
                <a:solidFill>
                  <a:srgbClr val="000000"/>
                </a:solidFill>
              </a:rPr>
              <a:t>»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5446171" y="4725756"/>
            <a:ext cx="2101472" cy="6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dirty="0" smtClean="0">
                <a:solidFill>
                  <a:srgbClr val="000000"/>
                </a:solidFill>
              </a:rPr>
              <a:t>Проведение мониторинга посредством создания опроса в мессенджере «</a:t>
            </a:r>
            <a:r>
              <a:rPr lang="ru-RU" altLang="ru-RU" sz="1200" dirty="0" err="1" smtClean="0">
                <a:solidFill>
                  <a:srgbClr val="000000"/>
                </a:solidFill>
              </a:rPr>
              <a:t>Вайбер</a:t>
            </a:r>
            <a:r>
              <a:rPr lang="ru-RU" altLang="ru-RU" sz="1200" dirty="0" smtClean="0">
                <a:solidFill>
                  <a:srgbClr val="000000"/>
                </a:solidFill>
              </a:rPr>
              <a:t>»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7785301" y="5837114"/>
            <a:ext cx="1033462" cy="2730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20-25</a:t>
            </a:r>
            <a:endParaRPr lang="ru-RU" altLang="ru-RU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TextBox 41"/>
          <p:cNvSpPr txBox="1">
            <a:spLocks noChangeArrowheads="1"/>
          </p:cNvSpPr>
          <p:nvPr/>
        </p:nvSpPr>
        <p:spPr bwMode="auto">
          <a:xfrm>
            <a:off x="7823439" y="4892399"/>
            <a:ext cx="1033462" cy="2730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20-25</a:t>
            </a:r>
            <a:endParaRPr lang="ru-RU" altLang="ru-RU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Стрелка: вправо 3"/>
          <p:cNvSpPr/>
          <p:nvPr/>
        </p:nvSpPr>
        <p:spPr>
          <a:xfrm>
            <a:off x="7488068" y="5857067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трелка: вправо 3"/>
          <p:cNvSpPr/>
          <p:nvPr/>
        </p:nvSpPr>
        <p:spPr>
          <a:xfrm>
            <a:off x="5272260" y="585611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: вправо 3"/>
          <p:cNvSpPr/>
          <p:nvPr/>
        </p:nvSpPr>
        <p:spPr>
          <a:xfrm>
            <a:off x="2610630" y="583711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7534643" y="4940221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5234365" y="4978807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Стрелка: вправо 3"/>
          <p:cNvSpPr/>
          <p:nvPr/>
        </p:nvSpPr>
        <p:spPr>
          <a:xfrm>
            <a:off x="2603637" y="4959736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82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41647" y="1908578"/>
            <a:ext cx="64293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ШАГ 1</a:t>
            </a:r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51858" y="695466"/>
            <a:ext cx="8812630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Карта </a:t>
            </a:r>
            <a:r>
              <a:rPr lang="ru-RU" alt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идеального </a:t>
            </a:r>
            <a:r>
              <a:rPr lang="ru-RU" alt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состояния процесса</a:t>
            </a:r>
            <a:br>
              <a:rPr lang="ru-RU" alt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b="1" dirty="0">
                <a:latin typeface="Times New Roman" pitchFamily="18" charset="0"/>
              </a:rPr>
              <a:t>«Мониторинг присутствия  воспитанников  в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МБДОУ д/с № 7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</a:rPr>
              <a:t>Линейный способ картирования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(выбор способа картирования осуществляется самостоятельно</a:t>
            </a:r>
            <a:r>
              <a:rPr lang="ru-RU" sz="1800" b="1" dirty="0" smtClean="0">
                <a:solidFill>
                  <a:srgbClr val="C00000"/>
                </a:solidFill>
              </a:rPr>
              <a:t>)</a:t>
            </a:r>
            <a:endParaRPr lang="ru-RU" altLang="ru-RU" sz="18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500813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478CEDDC-86F9-44E2-89ED-705502D4E39C}" type="slidenum">
              <a:rPr lang="ru-RU" altLang="ru-RU" b="1" smtClean="0">
                <a:solidFill>
                  <a:srgbClr val="215968"/>
                </a:solidFill>
              </a:rPr>
              <a:pPr algn="ctr"/>
              <a:t>6</a:t>
            </a:fld>
            <a:endParaRPr lang="ru-RU" altLang="ru-RU" b="1" smtClean="0">
              <a:solidFill>
                <a:srgbClr val="215968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58671" y="1934873"/>
            <a:ext cx="251520" cy="15335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02331"/>
              </p:ext>
            </p:extLst>
          </p:nvPr>
        </p:nvGraphicFramePr>
        <p:xfrm>
          <a:off x="935200" y="2335624"/>
          <a:ext cx="2286808" cy="10015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808">
                  <a:extLst>
                    <a:ext uri="{9D8B030D-6E8A-4147-A177-3AD203B41FA5}"/>
                  </a:extLst>
                </a:gridCol>
              </a:tblGrid>
              <a:tr h="2031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14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мониторинга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57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 минута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76" name="Прямая соединительная линия 75"/>
          <p:cNvCxnSpPr/>
          <p:nvPr/>
        </p:nvCxnSpPr>
        <p:spPr>
          <a:xfrm>
            <a:off x="2749550" y="4902200"/>
            <a:ext cx="95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7708913" y="5137808"/>
            <a:ext cx="288032" cy="14629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5061676" y="5127688"/>
            <a:ext cx="6429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ШАГ 3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36446" y="3626605"/>
            <a:ext cx="64293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ШАГ 2</a:t>
            </a: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10734"/>
              </p:ext>
            </p:extLst>
          </p:nvPr>
        </p:nvGraphicFramePr>
        <p:xfrm>
          <a:off x="2819312" y="4070647"/>
          <a:ext cx="1928826" cy="10984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28826">
                  <a:extLst>
                    <a:ext uri="{9D8B030D-6E8A-4147-A177-3AD203B41FA5}"/>
                  </a:extLst>
                </a:gridCol>
              </a:tblGrid>
              <a:tr h="2700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79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опроса в мессенджере «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Вайбер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21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 минуты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206991"/>
              </p:ext>
            </p:extLst>
          </p:nvPr>
        </p:nvGraphicFramePr>
        <p:xfrm>
          <a:off x="5044103" y="5587772"/>
          <a:ext cx="2567756" cy="1036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67756">
                  <a:extLst>
                    <a:ext uri="{9D8B030D-6E8A-4147-A177-3AD203B41FA5}"/>
                  </a:extLst>
                </a:gridCol>
              </a:tblGrid>
              <a:tr h="2280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81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Заполнение журнала учета посещаемости воспитанников  группы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64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Параметры шага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 минуты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7" name="Picture 69"/>
          <p:cNvPicPr>
            <a:picLocks noChangeAspect="1" noChangeArrowheads="1"/>
          </p:cNvPicPr>
          <p:nvPr/>
        </p:nvPicPr>
        <p:blipFill rotWithShape="1">
          <a:blip r:embed="rId3"/>
          <a:srcRect l="12408" t="3748" r="34061" b="11428"/>
          <a:stretch/>
        </p:blipFill>
        <p:spPr bwMode="auto">
          <a:xfrm>
            <a:off x="6144196" y="2351124"/>
            <a:ext cx="2708649" cy="250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ятно 1 27"/>
          <p:cNvSpPr/>
          <p:nvPr/>
        </p:nvSpPr>
        <p:spPr>
          <a:xfrm>
            <a:off x="5865263" y="3000617"/>
            <a:ext cx="379412" cy="41116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00434" y="2528973"/>
            <a:ext cx="396875" cy="20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9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93515" y="3471793"/>
            <a:ext cx="288032" cy="2268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5978624" y="3805646"/>
            <a:ext cx="233362" cy="18256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5952834" y="4232472"/>
            <a:ext cx="244475" cy="1651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с вырезом 32"/>
          <p:cNvSpPr/>
          <p:nvPr/>
        </p:nvSpPr>
        <p:spPr>
          <a:xfrm>
            <a:off x="5963947" y="4557116"/>
            <a:ext cx="246062" cy="165100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6228184" y="1961164"/>
            <a:ext cx="2540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b="1" dirty="0">
                <a:cs typeface="Arial" charset="0"/>
              </a:rPr>
              <a:t>Условные обозначения:</a:t>
            </a:r>
          </a:p>
        </p:txBody>
      </p:sp>
      <p:sp>
        <p:nvSpPr>
          <p:cNvPr id="40" name="Стрелка вправо с вырезом 39"/>
          <p:cNvSpPr/>
          <p:nvPr/>
        </p:nvSpPr>
        <p:spPr>
          <a:xfrm rot="2537277">
            <a:off x="1717513" y="3787898"/>
            <a:ext cx="1138987" cy="275543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с вырезом 40"/>
          <p:cNvSpPr/>
          <p:nvPr/>
        </p:nvSpPr>
        <p:spPr>
          <a:xfrm rot="2537277">
            <a:off x="3978186" y="5497749"/>
            <a:ext cx="1138987" cy="275543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51858" y="0"/>
            <a:ext cx="5328146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48"/>
          <p:cNvSpPr txBox="1">
            <a:spLocks noChangeArrowheads="1"/>
          </p:cNvSpPr>
          <p:nvPr/>
        </p:nvSpPr>
        <p:spPr bwMode="auto">
          <a:xfrm>
            <a:off x="513329" y="5368027"/>
            <a:ext cx="2519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</a:t>
            </a:r>
          </a:p>
          <a:p>
            <a:pPr algn="ctr"/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 протекания процесса) </a:t>
            </a: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минут</a:t>
            </a:r>
          </a:p>
          <a:p>
            <a:pPr algn="ctr"/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20-25 минут</a:t>
            </a:r>
            <a:endParaRPr lang="ru-RU" alt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46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1619672" y="116633"/>
            <a:ext cx="5792230" cy="11554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9015" y="1272123"/>
            <a:ext cx="8636000" cy="5125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92026" y="1357402"/>
            <a:ext cx="163512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Факторы успеха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627784" y="2708920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639785" y="2708920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1020" y="4955982"/>
            <a:ext cx="280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</a:rPr>
              <a:t>Педагог уделяет больше времени на свободное общение и руководство детской игрой в период с 8.20 до 8.50 ч.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47865" y="5032926"/>
            <a:ext cx="2519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Время мониторинга сокращено на  84 % 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08293" y="4948236"/>
            <a:ext cx="26510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</a:rPr>
              <a:t>Родителям удобнее выбрать ответ  в опроснике и все родители своевременно сообщают информацию о детях 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2063" name="Picture 15" descr="D:\Downloads\IMG-838e8b328b5481c2aafa941292127869-V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588" r="2214" b="22896"/>
          <a:stretch/>
        </p:blipFill>
        <p:spPr bwMode="auto">
          <a:xfrm>
            <a:off x="3108513" y="2018251"/>
            <a:ext cx="2531272" cy="258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:\Downloads\IMG-3e3cc1a777efa84e9bed7f499390a30c-V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1"/>
          <a:stretch/>
        </p:blipFill>
        <p:spPr bwMode="auto">
          <a:xfrm>
            <a:off x="6322247" y="2149909"/>
            <a:ext cx="2223176" cy="2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:\Downloads\29-04-2021_11-13-06\IMG-076519770a2cda1bc7644f890600520a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3" y="1916832"/>
            <a:ext cx="2013035" cy="2684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4572000" y="908050"/>
            <a:ext cx="3175" cy="381709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025"/>
            <a:ext cx="9053513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  <a:endParaRPr lang="ru-RU" sz="30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114300" y="476250"/>
            <a:ext cx="8945563" cy="489696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425"/>
            <a:ext cx="436562" cy="365125"/>
          </a:xfrm>
        </p:spPr>
        <p:txBody>
          <a:bodyPr/>
          <a:lstStyle/>
          <a:p>
            <a:pPr>
              <a:defRPr/>
            </a:pPr>
            <a:r>
              <a:rPr lang="ru-RU" sz="1400" dirty="0"/>
              <a:t>17</a:t>
            </a:r>
          </a:p>
        </p:txBody>
      </p:sp>
      <p:sp>
        <p:nvSpPr>
          <p:cNvPr id="23579" name="TextBox 23"/>
          <p:cNvSpPr txBox="1">
            <a:spLocks noChangeArrowheads="1"/>
          </p:cNvSpPr>
          <p:nvPr/>
        </p:nvSpPr>
        <p:spPr bwMode="auto">
          <a:xfrm>
            <a:off x="33250" y="605291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23580" name="TextBox 52"/>
          <p:cNvSpPr txBox="1">
            <a:spLocks noChangeArrowheads="1"/>
          </p:cNvSpPr>
          <p:nvPr/>
        </p:nvSpPr>
        <p:spPr bwMode="auto">
          <a:xfrm>
            <a:off x="7672320" y="622074"/>
            <a:ext cx="1276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3581" name="TextBox 31"/>
          <p:cNvSpPr txBox="1">
            <a:spLocks noChangeArrowheads="1"/>
          </p:cNvSpPr>
          <p:nvPr/>
        </p:nvSpPr>
        <p:spPr bwMode="auto">
          <a:xfrm>
            <a:off x="323527" y="1124744"/>
            <a:ext cx="3911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проведения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25 - 30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</a:p>
        </p:txBody>
      </p:sp>
      <p:sp>
        <p:nvSpPr>
          <p:cNvPr id="38" name="Блок-схема: узел 37"/>
          <p:cNvSpPr/>
          <p:nvPr/>
        </p:nvSpPr>
        <p:spPr>
          <a:xfrm>
            <a:off x="3500113" y="2196246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1-2</a:t>
            </a:r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510365" y="2656347"/>
            <a:ext cx="904812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узел 39"/>
          <p:cNvSpPr/>
          <p:nvPr/>
        </p:nvSpPr>
        <p:spPr>
          <a:xfrm>
            <a:off x="3559012" y="3368500"/>
            <a:ext cx="877725" cy="81597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20-25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5739" y="3157736"/>
            <a:ext cx="2233612" cy="1039441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60A8"/>
                </a:solidFill>
                <a:latin typeface="Times New Roman" pitchFamily="18" charset="0"/>
              </a:rPr>
              <a:t>Индивидуальные беседы с родителями по телефону и в мессенджерах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473976" y="3776487"/>
            <a:ext cx="986612" cy="6352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узел 42"/>
          <p:cNvSpPr/>
          <p:nvPr/>
        </p:nvSpPr>
        <p:spPr>
          <a:xfrm>
            <a:off x="3574725" y="4361142"/>
            <a:ext cx="862013" cy="862013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3-5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5739" y="4435075"/>
            <a:ext cx="2233612" cy="698500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60A8"/>
                </a:solidFill>
                <a:latin typeface="Times New Roman" pitchFamily="18" charset="0"/>
              </a:rPr>
              <a:t>Заполнение журнала 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449351" y="4784325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32"/>
          <p:cNvSpPr/>
          <p:nvPr/>
        </p:nvSpPr>
        <p:spPr>
          <a:xfrm>
            <a:off x="204626" y="2204864"/>
            <a:ext cx="2233612" cy="719869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60A8"/>
                </a:solidFill>
                <a:latin typeface="Times New Roman" pitchFamily="18" charset="0"/>
              </a:rPr>
              <a:t>Начало мониторинга  </a:t>
            </a:r>
          </a:p>
        </p:txBody>
      </p:sp>
      <p:sp>
        <p:nvSpPr>
          <p:cNvPr id="60" name="Блок-схема: узел 59"/>
          <p:cNvSpPr/>
          <p:nvPr/>
        </p:nvSpPr>
        <p:spPr>
          <a:xfrm>
            <a:off x="8012045" y="2196246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1</a:t>
            </a:r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942233" y="2662023"/>
            <a:ext cx="1030287" cy="0"/>
          </a:xfrm>
          <a:prstGeom prst="line">
            <a:avLst/>
          </a:prstGeom>
          <a:ln w="28575" cap="rnd">
            <a:solidFill>
              <a:schemeClr val="accent6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Блок-схема: узел 61"/>
          <p:cNvSpPr/>
          <p:nvPr/>
        </p:nvSpPr>
        <p:spPr>
          <a:xfrm>
            <a:off x="8070945" y="3368500"/>
            <a:ext cx="838200" cy="81597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716558" y="3368501"/>
            <a:ext cx="2233612" cy="8286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Создание опроса </a:t>
            </a:r>
          </a:p>
        </p:txBody>
      </p:sp>
      <p:cxnSp>
        <p:nvCxnSpPr>
          <p:cNvPr id="65" name="Прямая соединительная линия 64"/>
          <p:cNvCxnSpPr>
            <a:stCxn id="64" idx="3"/>
          </p:cNvCxnSpPr>
          <p:nvPr/>
        </p:nvCxnSpPr>
        <p:spPr>
          <a:xfrm>
            <a:off x="6950170" y="3782839"/>
            <a:ext cx="1022350" cy="0"/>
          </a:xfrm>
          <a:prstGeom prst="line">
            <a:avLst/>
          </a:prstGeom>
          <a:ln w="28575" cap="rnd">
            <a:solidFill>
              <a:schemeClr val="accent6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Блок-схема: узел 65"/>
          <p:cNvSpPr/>
          <p:nvPr/>
        </p:nvSpPr>
        <p:spPr>
          <a:xfrm>
            <a:off x="8086657" y="4361142"/>
            <a:ext cx="862013" cy="862013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2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27671" y="4435075"/>
            <a:ext cx="2233612" cy="6985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Заполнение журнала 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961283" y="4784325"/>
            <a:ext cx="1011237" cy="7937"/>
          </a:xfrm>
          <a:prstGeom prst="line">
            <a:avLst/>
          </a:prstGeom>
          <a:ln w="28575" cap="rnd">
            <a:solidFill>
              <a:schemeClr val="accent6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32"/>
          <p:cNvSpPr/>
          <p:nvPr/>
        </p:nvSpPr>
        <p:spPr>
          <a:xfrm>
            <a:off x="4716558" y="2204864"/>
            <a:ext cx="2233612" cy="9528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Начало мониторинга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0163" y="5529193"/>
            <a:ext cx="9029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Минимизировали временные потери, </a:t>
            </a:r>
            <a:r>
              <a:rPr lang="ru-RU" b="1" dirty="0" smtClean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связанные </a:t>
            </a:r>
            <a:r>
              <a:rPr lang="ru-RU" b="1" dirty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с организацией </a:t>
            </a:r>
            <a:endParaRPr lang="ru-RU" b="1" dirty="0" smtClean="0">
              <a:solidFill>
                <a:srgbClr val="0081E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проведения мониторинг </a:t>
            </a:r>
            <a:r>
              <a:rPr lang="ru-RU" b="1" dirty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присутствия  воспитанников  в  МБДОУ д/с № </a:t>
            </a:r>
            <a:r>
              <a:rPr lang="ru-RU" b="1" dirty="0" smtClean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ru-RU" b="1" dirty="0" smtClean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 Увеличили </a:t>
            </a:r>
            <a:r>
              <a:rPr lang="ru-RU" b="1" dirty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количество времени </a:t>
            </a:r>
            <a:r>
              <a:rPr lang="ru-RU" b="1" dirty="0" smtClean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 для  </a:t>
            </a:r>
            <a:r>
              <a:rPr lang="ru-RU" b="1" dirty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участия педагога </a:t>
            </a:r>
            <a:r>
              <a:rPr lang="ru-RU" b="1" dirty="0" smtClean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индивидуальном взаимодействии с воспитанниками и в игровой </a:t>
            </a:r>
            <a:r>
              <a:rPr lang="ru-RU" b="1" dirty="0" smtClean="0">
                <a:solidFill>
                  <a:srgbClr val="0081E2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b="1" dirty="0">
              <a:solidFill>
                <a:srgbClr val="0081E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5005322" y="1124744"/>
            <a:ext cx="3911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проведения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минут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51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6477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altLang="ru-RU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066632" y="1539769"/>
            <a:ext cx="472956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 процесс взаимодействия педагогов и воспитанников по вопросам </a:t>
            </a:r>
            <a:b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«Мониторинг присутствия  воспитанников  в  МБДОУ д/с № 7» 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0825" y="908720"/>
            <a:ext cx="864235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959519"/>
            <a:ext cx="0" cy="417671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106770" y="1666643"/>
            <a:ext cx="649287" cy="431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233568" y="3455651"/>
            <a:ext cx="649287" cy="431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62815" y="3943193"/>
            <a:ext cx="4537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подготовки сокращено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30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до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</a:p>
        </p:txBody>
      </p:sp>
      <p:sp>
        <p:nvSpPr>
          <p:cNvPr id="20" name="Содержимое 4"/>
          <p:cNvSpPr>
            <a:spLocks noGrp="1"/>
          </p:cNvSpPr>
          <p:nvPr>
            <p:ph idx="4294967295"/>
          </p:nvPr>
        </p:nvSpPr>
        <p:spPr>
          <a:xfrm>
            <a:off x="332797" y="965982"/>
            <a:ext cx="3312114" cy="369332"/>
          </a:xfr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процесса: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1165197" y="2458584"/>
            <a:ext cx="2001838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50825" y="1785991"/>
            <a:ext cx="167863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173274" y="1753029"/>
            <a:ext cx="140935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pPr algn="ctr"/>
            <a:r>
              <a:rPr lang="ru-RU" sz="1400" dirty="0"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840937" y="3943193"/>
            <a:ext cx="26471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ВРЕМЕНИ:  </a:t>
            </a: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минут -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97490" y="1089920"/>
            <a:ext cx="126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lang="ru-RU" alt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33113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</TotalTime>
  <Words>806</Words>
  <Application>Microsoft Office PowerPoint</Application>
  <PresentationFormat>Экран (4:3)</PresentationFormat>
  <Paragraphs>216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think-cell Slide</vt:lpstr>
      <vt:lpstr>Паспорт проекта  Оптимизация процесса взаимодействия педагогов и родителей  воспитанников по вопросам  «Мониторинга присутствия  воспитанников  в МБДОУ д/с № 7»</vt:lpstr>
      <vt:lpstr>Команда проекта </vt:lpstr>
      <vt:lpstr>Карта текущего состояния процесса «Мониторинг присутствия  воспитанников  в  МБДОУ д/с № 7»</vt:lpstr>
      <vt:lpstr>Пирамида проблем</vt:lpstr>
      <vt:lpstr>Презентация PowerPoint</vt:lpstr>
      <vt:lpstr>Карта идеального состояния процесса «Мониторинг присутствия  воспитанников  в  МБДОУ д/с № 7» Линейный способ картирования (выбор способа картирования осуществляется самостоятельно)</vt:lpstr>
      <vt:lpstr>Достигнутые результаты  (было и стало) 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RePack by Diakov</cp:lastModifiedBy>
  <cp:revision>205</cp:revision>
  <cp:lastPrinted>2021-04-29T09:06:28Z</cp:lastPrinted>
  <dcterms:created xsi:type="dcterms:W3CDTF">2018-08-20T14:01:12Z</dcterms:created>
  <dcterms:modified xsi:type="dcterms:W3CDTF">2021-04-29T09:18:09Z</dcterms:modified>
</cp:coreProperties>
</file>